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61" r:id="rId4"/>
    <p:sldId id="259" r:id="rId5"/>
    <p:sldId id="258" r:id="rId6"/>
    <p:sldId id="260" r:id="rId7"/>
    <p:sldId id="266" r:id="rId8"/>
    <p:sldId id="268" r:id="rId9"/>
    <p:sldId id="267" r:id="rId10"/>
    <p:sldId id="270" r:id="rId11"/>
    <p:sldId id="263" r:id="rId12"/>
    <p:sldId id="264" r:id="rId13"/>
    <p:sldId id="265" r:id="rId14"/>
    <p:sldId id="271" r:id="rId15"/>
  </p:sldIdLst>
  <p:sldSz cx="7559675" cy="10691813"/>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halie CARRA-MASSINI" initials="NC" lastIdx="11" clrIdx="0">
    <p:extLst>
      <p:ext uri="{19B8F6BF-5375-455C-9EA6-DF929625EA0E}">
        <p15:presenceInfo xmlns:p15="http://schemas.microsoft.com/office/powerpoint/2012/main" userId="S::nathalie.carra-massini@opcomobilites.fr::89ecf091-a490-4a01-a858-4c54ab2a34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AEBD"/>
    <a:srgbClr val="80BC00"/>
    <a:srgbClr val="F3953F"/>
    <a:srgbClr val="F6F6F6"/>
    <a:srgbClr val="E84E56"/>
    <a:srgbClr val="F6BE3D"/>
    <a:srgbClr val="4199B7"/>
    <a:srgbClr val="EDEDED"/>
    <a:srgbClr val="9A2F29"/>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p:scale>
          <a:sx n="200" d="100"/>
          <a:sy n="200" d="100"/>
        </p:scale>
        <p:origin x="114" y="-8124"/>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2BD5EE2-507C-43DE-8502-11DA3C1AB12A}" type="datetimeFigureOut">
              <a:rPr lang="fr-FR" smtClean="0"/>
              <a:t>29/10/2020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58293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2BD5EE2-507C-43DE-8502-11DA3C1AB12A}" type="datetimeFigureOut">
              <a:rPr lang="fr-FR" smtClean="0"/>
              <a:t>29/10/2020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335404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2BD5EE2-507C-43DE-8502-11DA3C1AB12A}" type="datetimeFigureOut">
              <a:rPr lang="fr-FR" smtClean="0"/>
              <a:t>29/10/2020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297567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2BD5EE2-507C-43DE-8502-11DA3C1AB12A}" type="datetimeFigureOut">
              <a:rPr lang="fr-FR" smtClean="0"/>
              <a:t>29/10/2020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116464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2BD5EE2-507C-43DE-8502-11DA3C1AB12A}" type="datetimeFigureOut">
              <a:rPr lang="fr-FR" smtClean="0"/>
              <a:t>29/10/2020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3531789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2BD5EE2-507C-43DE-8502-11DA3C1AB12A}" type="datetimeFigureOut">
              <a:rPr lang="fr-FR" smtClean="0"/>
              <a:t>29/10/2020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471453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Modifiez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Modifiez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2BD5EE2-507C-43DE-8502-11DA3C1AB12A}" type="datetimeFigureOut">
              <a:rPr lang="fr-FR" smtClean="0"/>
              <a:t>29/10/2020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53576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2BD5EE2-507C-43DE-8502-11DA3C1AB12A}" type="datetimeFigureOut">
              <a:rPr lang="fr-FR" smtClean="0"/>
              <a:t>29/10/2020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48288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D5EE2-507C-43DE-8502-11DA3C1AB12A}" type="datetimeFigureOut">
              <a:rPr lang="fr-FR" smtClean="0"/>
              <a:t>29/10/2020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2840755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Modifiez les styles du texte du masque</a:t>
            </a:r>
          </a:p>
        </p:txBody>
      </p:sp>
      <p:sp>
        <p:nvSpPr>
          <p:cNvPr id="5" name="Date Placeholder 4"/>
          <p:cNvSpPr>
            <a:spLocks noGrp="1"/>
          </p:cNvSpPr>
          <p:nvPr>
            <p:ph type="dt" sz="half" idx="10"/>
          </p:nvPr>
        </p:nvSpPr>
        <p:spPr/>
        <p:txBody>
          <a:bodyPr/>
          <a:lstStyle/>
          <a:p>
            <a:fld id="{92BD5EE2-507C-43DE-8502-11DA3C1AB12A}" type="datetimeFigureOut">
              <a:rPr lang="fr-FR" smtClean="0"/>
              <a:t>29/10/2020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802993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Modifiez les styles du texte du masque</a:t>
            </a:r>
          </a:p>
        </p:txBody>
      </p:sp>
      <p:sp>
        <p:nvSpPr>
          <p:cNvPr id="5" name="Date Placeholder 4"/>
          <p:cNvSpPr>
            <a:spLocks noGrp="1"/>
          </p:cNvSpPr>
          <p:nvPr>
            <p:ph type="dt" sz="half" idx="10"/>
          </p:nvPr>
        </p:nvSpPr>
        <p:spPr/>
        <p:txBody>
          <a:bodyPr/>
          <a:lstStyle/>
          <a:p>
            <a:fld id="{92BD5EE2-507C-43DE-8502-11DA3C1AB12A}" type="datetimeFigureOut">
              <a:rPr lang="fr-FR" smtClean="0"/>
              <a:t>29/10/2020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F2B764-792B-443B-BB0D-CBC267F2304F}" type="slidenum">
              <a:rPr lang="fr-FR" smtClean="0"/>
              <a:t>‹N°›</a:t>
            </a:fld>
            <a:endParaRPr lang="fr-FR"/>
          </a:p>
        </p:txBody>
      </p:sp>
    </p:spTree>
    <p:extLst>
      <p:ext uri="{BB962C8B-B14F-4D97-AF65-F5344CB8AC3E}">
        <p14:creationId xmlns:p14="http://schemas.microsoft.com/office/powerpoint/2010/main" val="51433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2BD5EE2-507C-43DE-8502-11DA3C1AB12A}" type="datetimeFigureOut">
              <a:rPr lang="fr-FR" smtClean="0"/>
              <a:t>29/10/2020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FF2B764-792B-443B-BB0D-CBC267F2304F}" type="slidenum">
              <a:rPr lang="fr-FR" smtClean="0"/>
              <a:t>‹N°›</a:t>
            </a:fld>
            <a:endParaRPr lang="fr-FR"/>
          </a:p>
        </p:txBody>
      </p:sp>
    </p:spTree>
    <p:extLst>
      <p:ext uri="{BB962C8B-B14F-4D97-AF65-F5344CB8AC3E}">
        <p14:creationId xmlns:p14="http://schemas.microsoft.com/office/powerpoint/2010/main" val="1749403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acturealternance@opcomobilites.fr"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proformaapprentissage@opcomobilites.fr"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hyperlink" Target="https://www.opcomobilites.fr/fileadmin/user_upload/Actualites/certificat_de_realisation.pdf" TargetMode="Externa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3" Type="http://schemas.openxmlformats.org/officeDocument/2006/relationships/hyperlink" Target="mailto:eloise.genestal@opcomobilites.fr" TargetMode="External"/><Relationship Id="rId18" Type="http://schemas.openxmlformats.org/officeDocument/2006/relationships/hyperlink" Target="mailto:aurelia.perron@opcomobilites.fr" TargetMode="External"/><Relationship Id="rId26" Type="http://schemas.openxmlformats.org/officeDocument/2006/relationships/image" Target="../media/image2.png"/><Relationship Id="rId39" Type="http://schemas.openxmlformats.org/officeDocument/2006/relationships/image" Target="../media/image22.png"/><Relationship Id="rId21" Type="http://schemas.openxmlformats.org/officeDocument/2006/relationships/hyperlink" Target="mailto:lydia.hales@opcomobilites.fr" TargetMode="External"/><Relationship Id="rId34" Type="http://schemas.openxmlformats.org/officeDocument/2006/relationships/image" Target="../media/image17.png"/><Relationship Id="rId7" Type="http://schemas.openxmlformats.org/officeDocument/2006/relationships/hyperlink" Target="mailto:leslie.redonnet@opcomobilites.fr" TargetMode="External"/><Relationship Id="rId12" Type="http://schemas.openxmlformats.org/officeDocument/2006/relationships/hyperlink" Target="mailto:celine.duribreux@opcomobilites.fr" TargetMode="External"/><Relationship Id="rId17" Type="http://schemas.openxmlformats.org/officeDocument/2006/relationships/hyperlink" Target="mailto:isabelle.maschio@opcomobilites.fr" TargetMode="External"/><Relationship Id="rId25" Type="http://schemas.openxmlformats.org/officeDocument/2006/relationships/image" Target="../media/image1.png"/><Relationship Id="rId33" Type="http://schemas.openxmlformats.org/officeDocument/2006/relationships/image" Target="../media/image16.png"/><Relationship Id="rId38" Type="http://schemas.openxmlformats.org/officeDocument/2006/relationships/image" Target="../media/image21.png"/><Relationship Id="rId2" Type="http://schemas.openxmlformats.org/officeDocument/2006/relationships/image" Target="../media/image8.png"/><Relationship Id="rId16" Type="http://schemas.openxmlformats.org/officeDocument/2006/relationships/hyperlink" Target="mailto:emilie.renard@opcomobilites.fr" TargetMode="External"/><Relationship Id="rId20" Type="http://schemas.openxmlformats.org/officeDocument/2006/relationships/hyperlink" Target="mailto:jennifer.turini@opcomobilites.fr" TargetMode="External"/><Relationship Id="rId29"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hyperlink" Target="mailto:rachel.bodaine@opcomobilites.fr" TargetMode="External"/><Relationship Id="rId11" Type="http://schemas.openxmlformats.org/officeDocument/2006/relationships/hyperlink" Target="mailto:romain.bodin@opcomobilites.fr" TargetMode="External"/><Relationship Id="rId24" Type="http://schemas.openxmlformats.org/officeDocument/2006/relationships/hyperlink" Target="mailto:pierrelouis.glibert@opcomobilites.fr" TargetMode="External"/><Relationship Id="rId32" Type="http://schemas.openxmlformats.org/officeDocument/2006/relationships/image" Target="../media/image15.png"/><Relationship Id="rId37" Type="http://schemas.openxmlformats.org/officeDocument/2006/relationships/image" Target="../media/image20.png"/><Relationship Id="rId40" Type="http://schemas.openxmlformats.org/officeDocument/2006/relationships/image" Target="../media/image23.png"/><Relationship Id="rId5" Type="http://schemas.openxmlformats.org/officeDocument/2006/relationships/hyperlink" Target="mailto:virginie.thalamas@opcomobilites.fr" TargetMode="External"/><Relationship Id="rId15" Type="http://schemas.openxmlformats.org/officeDocument/2006/relationships/hyperlink" Target="mailto:nicolas.messieux@opcomobilites.fr" TargetMode="External"/><Relationship Id="rId23" Type="http://schemas.openxmlformats.org/officeDocument/2006/relationships/hyperlink" Target="mailto:mathilde.gravelin@opcomobilites.fr" TargetMode="External"/><Relationship Id="rId28" Type="http://schemas.openxmlformats.org/officeDocument/2006/relationships/image" Target="../media/image11.png"/><Relationship Id="rId36" Type="http://schemas.openxmlformats.org/officeDocument/2006/relationships/image" Target="../media/image19.png"/><Relationship Id="rId10" Type="http://schemas.openxmlformats.org/officeDocument/2006/relationships/hyperlink" Target="mailto:florian.verger@opcomobilites.fr" TargetMode="External"/><Relationship Id="rId19" Type="http://schemas.openxmlformats.org/officeDocument/2006/relationships/hyperlink" Target="mailto:yannick.bruel@opcomobilites.fr" TargetMode="External"/><Relationship Id="rId31" Type="http://schemas.openxmlformats.org/officeDocument/2006/relationships/image" Target="../media/image14.png"/><Relationship Id="rId4" Type="http://schemas.openxmlformats.org/officeDocument/2006/relationships/hyperlink" Target="mailto:christelle.mathan@opcomobilites.fr" TargetMode="External"/><Relationship Id="rId9" Type="http://schemas.openxmlformats.org/officeDocument/2006/relationships/hyperlink" Target="mailto:valentine.fruch@opcomobilites.fr" TargetMode="External"/><Relationship Id="rId14" Type="http://schemas.openxmlformats.org/officeDocument/2006/relationships/hyperlink" Target="mailto:patrick.gomes@opcomobilites.fr" TargetMode="External"/><Relationship Id="rId22" Type="http://schemas.openxmlformats.org/officeDocument/2006/relationships/hyperlink" Target="mailto:beryl.guyard@opcomobilites.fr" TargetMode="External"/><Relationship Id="rId27" Type="http://schemas.openxmlformats.org/officeDocument/2006/relationships/image" Target="../media/image10.png"/><Relationship Id="rId30" Type="http://schemas.openxmlformats.org/officeDocument/2006/relationships/image" Target="../media/image13.png"/><Relationship Id="rId35" Type="http://schemas.openxmlformats.org/officeDocument/2006/relationships/image" Target="../media/image18.png"/><Relationship Id="rId8" Type="http://schemas.openxmlformats.org/officeDocument/2006/relationships/hyperlink" Target="mailto:christophe.battaglia@opcomobilites.fr" TargetMode="External"/><Relationship Id="rId3" Type="http://schemas.openxmlformats.org/officeDocument/2006/relationships/hyperlink" Target="mailto:christelle.sureau@opcomobilites.f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png"/><Relationship Id="rId7" Type="http://schemas.openxmlformats.org/officeDocument/2006/relationships/image" Target="../media/image7.png"/><Relationship Id="rId2" Type="http://schemas.openxmlformats.org/officeDocument/2006/relationships/hyperlink" Target="https://www.opcomobilites.fr/fileadmin/user_upload/Actualites/certificat_de_realisation.pdf" TargetMode="Externa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A030F10-1C20-414B-893D-2D8100C1AF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 y="0"/>
            <a:ext cx="7558222" cy="1651376"/>
          </a:xfrm>
          <a:prstGeom prst="rect">
            <a:avLst/>
          </a:prstGeom>
        </p:spPr>
      </p:pic>
      <p:sp>
        <p:nvSpPr>
          <p:cNvPr id="6" name="ZoneTexte 5"/>
          <p:cNvSpPr txBox="1"/>
          <p:nvPr/>
        </p:nvSpPr>
        <p:spPr>
          <a:xfrm>
            <a:off x="681520" y="2361877"/>
            <a:ext cx="6196634" cy="6786473"/>
          </a:xfrm>
          <a:prstGeom prst="rect">
            <a:avLst/>
          </a:prstGeom>
          <a:noFill/>
        </p:spPr>
        <p:txBody>
          <a:bodyPr wrap="square" rtlCol="0">
            <a:spAutoFit/>
          </a:bodyPr>
          <a:lstStyle/>
          <a:p>
            <a:r>
              <a:rPr lang="fr-FR" sz="1500" b="1" dirty="0">
                <a:latin typeface="Arial" panose="020B0604020202020204" pitchFamily="34" charset="0"/>
                <a:cs typeface="Arial" panose="020B0604020202020204" pitchFamily="34" charset="0"/>
              </a:rPr>
              <a:t> </a:t>
            </a:r>
            <a:endParaRPr lang="fr-FR" sz="1500" dirty="0">
              <a:latin typeface="Arial" panose="020B0604020202020204" pitchFamily="34" charset="0"/>
              <a:cs typeface="Arial" panose="020B0604020202020204" pitchFamily="34" charset="0"/>
            </a:endParaRPr>
          </a:p>
          <a:p>
            <a:r>
              <a:rPr lang="fr-FR" sz="1700" b="1" dirty="0">
                <a:latin typeface="Arial" panose="020B0604020202020204" pitchFamily="34" charset="0"/>
                <a:cs typeface="Arial" panose="020B0604020202020204" pitchFamily="34" charset="0"/>
              </a:rPr>
              <a:t>Notice à l’attention des CFA</a:t>
            </a:r>
            <a:endParaRPr lang="fr-FR" sz="1700" dirty="0">
              <a:latin typeface="Arial" panose="020B0604020202020204" pitchFamily="34" charset="0"/>
              <a:cs typeface="Arial" panose="020B0604020202020204" pitchFamily="34" charset="0"/>
            </a:endParaRPr>
          </a:p>
          <a:p>
            <a:r>
              <a:rPr lang="fr-FR" sz="1500" dirty="0">
                <a:latin typeface="Arial" panose="020B0604020202020204" pitchFamily="34" charset="0"/>
                <a:cs typeface="Arial" panose="020B0604020202020204" pitchFamily="34" charset="0"/>
              </a:rPr>
              <a:t> </a:t>
            </a:r>
          </a:p>
          <a:p>
            <a:r>
              <a:rPr lang="fr-FR" sz="1500" dirty="0">
                <a:latin typeface="Arial" panose="020B0604020202020204" pitchFamily="34" charset="0"/>
                <a:cs typeface="Arial" panose="020B0604020202020204" pitchFamily="34" charset="0"/>
              </a:rPr>
              <a:t>La présente note vise à fournir un cadre opérationnel aux CFA pour l’établissement de leurs factures permettant, à la fois pour les contrats issus du « stock » des contrats sous convention régionale ainsi que les nouveaux contrats, un règlement rapide des factures.</a:t>
            </a:r>
          </a:p>
          <a:p>
            <a:r>
              <a:rPr lang="fr-FR" sz="15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fr-FR" sz="1500" dirty="0">
                <a:latin typeface="Arial" panose="020B0604020202020204" pitchFamily="34" charset="0"/>
                <a:cs typeface="Arial" panose="020B0604020202020204" pitchFamily="34" charset="0"/>
              </a:rPr>
              <a:t>Pour les contrats hors convention 2019 et les contrats 2020 les factures sont à transmettre uniquement à : </a:t>
            </a:r>
            <a:r>
              <a:rPr lang="fr-FR" sz="1500" dirty="0">
                <a:latin typeface="Arial" panose="020B0604020202020204" pitchFamily="34" charset="0"/>
                <a:cs typeface="Arial" panose="020B0604020202020204" pitchFamily="34" charset="0"/>
                <a:hlinkClick r:id="rId3"/>
              </a:rPr>
              <a:t>facturealternance@opcomobilites.fr</a:t>
            </a:r>
            <a:r>
              <a:rPr lang="fr-FR" sz="15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fr-FR" sz="1500" dirty="0">
                <a:latin typeface="Arial" panose="020B0604020202020204" pitchFamily="34" charset="0"/>
                <a:cs typeface="Arial" panose="020B0604020202020204" pitchFamily="34" charset="0"/>
              </a:rPr>
              <a:t>Pour le stock des contrats sous convention régionale les factures sont à transmettre à : </a:t>
            </a:r>
            <a:r>
              <a:rPr lang="fr-FR" sz="1500" dirty="0">
                <a:latin typeface="Arial" panose="020B0604020202020204" pitchFamily="34" charset="0"/>
                <a:cs typeface="Arial" panose="020B0604020202020204" pitchFamily="34" charset="0"/>
                <a:hlinkClick r:id="rId4"/>
              </a:rPr>
              <a:t>proformaapprentissage@opcomobilites.fr</a:t>
            </a:r>
            <a:r>
              <a:rPr lang="fr-FR" sz="1500" dirty="0">
                <a:latin typeface="Arial" panose="020B0604020202020204" pitchFamily="34" charset="0"/>
                <a:cs typeface="Arial" panose="020B0604020202020204" pitchFamily="34" charset="0"/>
              </a:rPr>
              <a:t>.</a:t>
            </a:r>
          </a:p>
          <a:p>
            <a:endParaRPr lang="fr-FR" sz="1500" dirty="0">
              <a:latin typeface="Arial" panose="020B0604020202020204" pitchFamily="34" charset="0"/>
              <a:cs typeface="Arial" panose="020B0604020202020204" pitchFamily="34" charset="0"/>
            </a:endParaRPr>
          </a:p>
          <a:p>
            <a:r>
              <a:rPr lang="fr-FR" sz="1500" dirty="0">
                <a:latin typeface="Arial" panose="020B0604020202020204" pitchFamily="34" charset="0"/>
                <a:cs typeface="Arial" panose="020B0604020202020204" pitchFamily="34" charset="0"/>
              </a:rPr>
              <a:t>Les règlements se font tous par virement, n’oubliez pas de nous adresser votre RIB avec votre première facture.</a:t>
            </a:r>
          </a:p>
          <a:p>
            <a:endParaRPr lang="fr-FR" sz="1500" dirty="0">
              <a:latin typeface="Arial" panose="020B0604020202020204" pitchFamily="34" charset="0"/>
              <a:cs typeface="Arial" panose="020B0604020202020204" pitchFamily="34" charset="0"/>
            </a:endParaRPr>
          </a:p>
          <a:p>
            <a:r>
              <a:rPr lang="fr-FR" sz="1500" dirty="0">
                <a:latin typeface="Arial" panose="020B0604020202020204" pitchFamily="34" charset="0"/>
                <a:cs typeface="Arial" panose="020B0604020202020204" pitchFamily="34" charset="0"/>
              </a:rPr>
              <a:t>OPCO Mobilités mettra très bientôt à disposition des CFA un site internet dédié ou chaque CFA pourra déposer les contrats s’il est mandaté par l’entreprise, déposer et vérifier ses factures, déclarer les modifications ou ruptures de contrats, et suivre l’évolution de son compte (état des demandes, notifications, paiements…). </a:t>
            </a:r>
          </a:p>
          <a:p>
            <a:r>
              <a:rPr lang="fr-FR" sz="1500" dirty="0">
                <a:latin typeface="Arial" panose="020B0604020202020204" pitchFamily="34" charset="0"/>
                <a:cs typeface="Arial" panose="020B0604020202020204" pitchFamily="34" charset="0"/>
              </a:rPr>
              <a:t> </a:t>
            </a:r>
          </a:p>
          <a:p>
            <a:endParaRPr lang="fr-FR" sz="1500" dirty="0">
              <a:latin typeface="Arial" panose="020B0604020202020204" pitchFamily="34" charset="0"/>
              <a:cs typeface="Arial" panose="020B0604020202020204" pitchFamily="34" charset="0"/>
            </a:endParaRPr>
          </a:p>
          <a:p>
            <a:r>
              <a:rPr lang="fr-FR" sz="1500" dirty="0">
                <a:latin typeface="Arial" panose="020B0604020202020204" pitchFamily="34" charset="0"/>
                <a:cs typeface="Arial" panose="020B0604020202020204" pitchFamily="34" charset="0"/>
              </a:rPr>
              <a:t>Pour toute question relative à la mise en œuvre de la présente note, les CFA sont invités à contacter le chargé de mission alternance formation de leur délégation régionale dont la liste est jointe en annexe par secteur d’activité.</a:t>
            </a:r>
          </a:p>
          <a:p>
            <a:endParaRPr lang="fr-FR" sz="1500" dirty="0">
              <a:latin typeface="Arial" panose="020B0604020202020204" pitchFamily="34" charset="0"/>
              <a:cs typeface="Arial" panose="020B0604020202020204" pitchFamily="34" charset="0"/>
            </a:endParaRPr>
          </a:p>
        </p:txBody>
      </p:sp>
      <p:pic>
        <p:nvPicPr>
          <p:cNvPr id="9" name="Image 8">
            <a:extLst>
              <a:ext uri="{FF2B5EF4-FFF2-40B4-BE49-F238E27FC236}">
                <a16:creationId xmlns:a16="http://schemas.microsoft.com/office/drawing/2014/main" id="{584BFDDC-179A-4886-8B2B-7A0BC76EE63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1218" y="193397"/>
            <a:ext cx="1236371" cy="991166"/>
          </a:xfrm>
          <a:prstGeom prst="rect">
            <a:avLst/>
          </a:prstGeom>
        </p:spPr>
      </p:pic>
      <p:sp>
        <p:nvSpPr>
          <p:cNvPr id="10" name="ZoneTexte 9">
            <a:extLst>
              <a:ext uri="{FF2B5EF4-FFF2-40B4-BE49-F238E27FC236}">
                <a16:creationId xmlns:a16="http://schemas.microsoft.com/office/drawing/2014/main" id="{BF02467A-0933-4439-9C4E-ABC6C309287E}"/>
              </a:ext>
            </a:extLst>
          </p:cNvPr>
          <p:cNvSpPr txBox="1"/>
          <p:nvPr/>
        </p:nvSpPr>
        <p:spPr>
          <a:xfrm>
            <a:off x="2884869" y="502522"/>
            <a:ext cx="4311800" cy="646331"/>
          </a:xfrm>
          <a:prstGeom prst="rect">
            <a:avLst/>
          </a:prstGeom>
          <a:noFill/>
        </p:spPr>
        <p:txBody>
          <a:bodyPr wrap="square" rtlCol="0">
            <a:spAutoFit/>
          </a:bodyPr>
          <a:lstStyle/>
          <a:p>
            <a:r>
              <a:rPr lang="fr-FR" sz="1800" dirty="0">
                <a:solidFill>
                  <a:schemeClr val="bg1"/>
                </a:solidFill>
                <a:latin typeface="Arial" panose="020B0604020202020204" pitchFamily="34" charset="0"/>
                <a:cs typeface="Arial" panose="020B0604020202020204" pitchFamily="34" charset="0"/>
              </a:rPr>
              <a:t>PROCÉDURE DE FACTURATION</a:t>
            </a:r>
            <a:br>
              <a:rPr lang="fr-FR" sz="1800" dirty="0">
                <a:solidFill>
                  <a:schemeClr val="bg1"/>
                </a:solidFill>
                <a:latin typeface="Arial" panose="020B0604020202020204" pitchFamily="34" charset="0"/>
                <a:cs typeface="Arial" panose="020B0604020202020204" pitchFamily="34" charset="0"/>
              </a:rPr>
            </a:br>
            <a:r>
              <a:rPr lang="fr-FR" sz="1800" dirty="0">
                <a:solidFill>
                  <a:schemeClr val="bg1"/>
                </a:solidFill>
                <a:latin typeface="Arial" panose="020B0604020202020204" pitchFamily="34" charset="0"/>
                <a:cs typeface="Arial" panose="020B0604020202020204" pitchFamily="34" charset="0"/>
              </a:rPr>
              <a:t>DES CONTRATS D’APPRENTISSAGE </a:t>
            </a:r>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457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6000"/>
          </a:schemeClr>
        </a:solidFill>
        <a:effectLst/>
      </p:bgPr>
    </p:bg>
    <p:spTree>
      <p:nvGrpSpPr>
        <p:cNvPr id="1" name=""/>
        <p:cNvGrpSpPr/>
        <p:nvPr/>
      </p:nvGrpSpPr>
      <p:grpSpPr>
        <a:xfrm>
          <a:off x="0" y="0"/>
          <a:ext cx="0" cy="0"/>
          <a:chOff x="0" y="0"/>
          <a:chExt cx="0" cy="0"/>
        </a:xfrm>
      </p:grpSpPr>
      <p:sp>
        <p:nvSpPr>
          <p:cNvPr id="5" name="ZoneTexte 4"/>
          <p:cNvSpPr txBox="1"/>
          <p:nvPr/>
        </p:nvSpPr>
        <p:spPr>
          <a:xfrm>
            <a:off x="1745864" y="3953217"/>
            <a:ext cx="4067945" cy="2785378"/>
          </a:xfrm>
          <a:prstGeom prst="rect">
            <a:avLst/>
          </a:prstGeom>
          <a:noFill/>
        </p:spPr>
        <p:txBody>
          <a:bodyPr wrap="square" rtlCol="0">
            <a:spAutoFit/>
          </a:bodyPr>
          <a:lstStyle/>
          <a:p>
            <a:pPr algn="ctr"/>
            <a:r>
              <a:rPr lang="fr-FR" sz="2500" b="1" dirty="0"/>
              <a:t>2</a:t>
            </a:r>
          </a:p>
          <a:p>
            <a:pPr algn="ctr"/>
            <a:endParaRPr lang="fr-FR" sz="2500" b="1" dirty="0"/>
          </a:p>
          <a:p>
            <a:pPr algn="ctr"/>
            <a:r>
              <a:rPr lang="fr-FR" sz="2500" b="1" dirty="0"/>
              <a:t>CONTRATS D’APPRENTISSAGE SOUS CONVENTION REGIONALE</a:t>
            </a:r>
          </a:p>
          <a:p>
            <a:pPr algn="ctr"/>
            <a:r>
              <a:rPr lang="fr-FR" sz="2500" b="1" dirty="0"/>
              <a:t>« STOCK »</a:t>
            </a:r>
          </a:p>
          <a:p>
            <a:pPr algn="ctr"/>
            <a:endParaRPr lang="fr-FR" sz="2500" dirty="0"/>
          </a:p>
        </p:txBody>
      </p:sp>
      <p:pic>
        <p:nvPicPr>
          <p:cNvPr id="2" name="Image 1">
            <a:extLst>
              <a:ext uri="{FF2B5EF4-FFF2-40B4-BE49-F238E27FC236}">
                <a16:creationId xmlns:a16="http://schemas.microsoft.com/office/drawing/2014/main" id="{A8060FBE-CA82-47D0-BFA9-E993AD9BA7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 y="-12691"/>
            <a:ext cx="7558222" cy="1651376"/>
          </a:xfrm>
          <a:prstGeom prst="rect">
            <a:avLst/>
          </a:prstGeom>
        </p:spPr>
      </p:pic>
      <p:pic>
        <p:nvPicPr>
          <p:cNvPr id="6" name="Image 5">
            <a:extLst>
              <a:ext uri="{FF2B5EF4-FFF2-40B4-BE49-F238E27FC236}">
                <a16:creationId xmlns:a16="http://schemas.microsoft.com/office/drawing/2014/main" id="{115E1B98-EB08-42A8-BE4D-8DB5034367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218" y="180706"/>
            <a:ext cx="1236371" cy="991166"/>
          </a:xfrm>
          <a:prstGeom prst="rect">
            <a:avLst/>
          </a:prstGeom>
        </p:spPr>
      </p:pic>
      <p:sp>
        <p:nvSpPr>
          <p:cNvPr id="7" name="ZoneTexte 6">
            <a:extLst>
              <a:ext uri="{FF2B5EF4-FFF2-40B4-BE49-F238E27FC236}">
                <a16:creationId xmlns:a16="http://schemas.microsoft.com/office/drawing/2014/main" id="{D8D0ABD3-0163-4B8B-B911-80CD2DE8765A}"/>
              </a:ext>
            </a:extLst>
          </p:cNvPr>
          <p:cNvSpPr txBox="1"/>
          <p:nvPr/>
        </p:nvSpPr>
        <p:spPr>
          <a:xfrm>
            <a:off x="2884869" y="502522"/>
            <a:ext cx="4311800" cy="646331"/>
          </a:xfrm>
          <a:prstGeom prst="rect">
            <a:avLst/>
          </a:prstGeom>
          <a:noFill/>
        </p:spPr>
        <p:txBody>
          <a:bodyPr wrap="square" rtlCol="0">
            <a:spAutoFit/>
          </a:bodyPr>
          <a:lstStyle/>
          <a:p>
            <a:r>
              <a:rPr lang="fr-FR" dirty="0">
                <a:solidFill>
                  <a:schemeClr val="bg1"/>
                </a:solidFill>
                <a:latin typeface="Arial" panose="020B0604020202020204" pitchFamily="34" charset="0"/>
                <a:cs typeface="Arial" panose="020B0604020202020204" pitchFamily="34" charset="0"/>
              </a:rPr>
              <a:t>PROCÉDURE </a:t>
            </a:r>
            <a:r>
              <a:rPr lang="fr-FR" sz="1800" dirty="0">
                <a:solidFill>
                  <a:schemeClr val="bg1"/>
                </a:solidFill>
                <a:latin typeface="Arial" panose="020B0604020202020204" pitchFamily="34" charset="0"/>
                <a:cs typeface="Arial" panose="020B0604020202020204" pitchFamily="34" charset="0"/>
              </a:rPr>
              <a:t>DE FACTURATION</a:t>
            </a:r>
            <a:br>
              <a:rPr lang="fr-FR" sz="1800" dirty="0">
                <a:solidFill>
                  <a:schemeClr val="bg1"/>
                </a:solidFill>
                <a:latin typeface="Arial" panose="020B0604020202020204" pitchFamily="34" charset="0"/>
                <a:cs typeface="Arial" panose="020B0604020202020204" pitchFamily="34" charset="0"/>
              </a:rPr>
            </a:br>
            <a:r>
              <a:rPr lang="fr-FR" sz="1800" dirty="0">
                <a:solidFill>
                  <a:schemeClr val="bg1"/>
                </a:solidFill>
                <a:latin typeface="Arial" panose="020B0604020202020204" pitchFamily="34" charset="0"/>
                <a:cs typeface="Arial" panose="020B0604020202020204" pitchFamily="34" charset="0"/>
              </a:rPr>
              <a:t>DES CONTRATS D’APPRENTISSAGE </a:t>
            </a:r>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457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8000"/>
          </a:schemeClr>
        </a:solidFill>
        <a:effectLst/>
      </p:bgPr>
    </p:bg>
    <p:spTree>
      <p:nvGrpSpPr>
        <p:cNvPr id="1" name=""/>
        <p:cNvGrpSpPr/>
        <p:nvPr/>
      </p:nvGrpSpPr>
      <p:grpSpPr>
        <a:xfrm>
          <a:off x="0" y="0"/>
          <a:ext cx="0" cy="0"/>
          <a:chOff x="0" y="0"/>
          <a:chExt cx="0" cy="0"/>
        </a:xfrm>
      </p:grpSpPr>
      <p:sp>
        <p:nvSpPr>
          <p:cNvPr id="8" name="Rectangle 7"/>
          <p:cNvSpPr/>
          <p:nvPr/>
        </p:nvSpPr>
        <p:spPr>
          <a:xfrm flipH="1">
            <a:off x="3751261" y="1985223"/>
            <a:ext cx="191077" cy="855577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4565952" y="2266887"/>
            <a:ext cx="2442901" cy="1440293"/>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4604266" y="4507713"/>
            <a:ext cx="2404587" cy="1411273"/>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4175692" y="2938286"/>
            <a:ext cx="390260"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4178739" y="5108489"/>
            <a:ext cx="38721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Pentagone 31"/>
          <p:cNvSpPr/>
          <p:nvPr/>
        </p:nvSpPr>
        <p:spPr>
          <a:xfrm>
            <a:off x="318524" y="1959680"/>
            <a:ext cx="2778865" cy="645146"/>
          </a:xfrm>
          <a:prstGeom prst="homePlate">
            <a:avLst/>
          </a:prstGeom>
          <a:solidFill>
            <a:srgbClr val="E8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À réception du 1</a:t>
            </a:r>
            <a:r>
              <a:rPr lang="fr-FR" sz="1400" b="1" baseline="30000" dirty="0"/>
              <a:t>er</a:t>
            </a:r>
            <a:r>
              <a:rPr lang="fr-FR" sz="1400" b="1" dirty="0"/>
              <a:t> acompte de 50% de 2020 établi par OPCO Mobilités (pro forma)</a:t>
            </a:r>
            <a:endParaRPr lang="fr-FR" sz="900" dirty="0"/>
          </a:p>
        </p:txBody>
      </p:sp>
      <p:sp>
        <p:nvSpPr>
          <p:cNvPr id="44" name="ZoneTexte 43"/>
          <p:cNvSpPr txBox="1"/>
          <p:nvPr/>
        </p:nvSpPr>
        <p:spPr>
          <a:xfrm>
            <a:off x="4916245" y="2611680"/>
            <a:ext cx="1724248" cy="938719"/>
          </a:xfrm>
          <a:prstGeom prst="rect">
            <a:avLst/>
          </a:prstGeom>
          <a:noFill/>
        </p:spPr>
        <p:txBody>
          <a:bodyPr wrap="square" rtlCol="0">
            <a:spAutoFit/>
          </a:bodyPr>
          <a:lstStyle/>
          <a:p>
            <a:pPr algn="ctr"/>
            <a:r>
              <a:rPr lang="fr-FR" sz="1100" dirty="0">
                <a:solidFill>
                  <a:srgbClr val="7F7F7F"/>
                </a:solidFill>
              </a:rPr>
              <a:t>Le CFA retire du montant de la pro forma les contrats hors convention ainsi que les ruptures </a:t>
            </a:r>
            <a:r>
              <a:rPr lang="fr-FR" sz="1100" dirty="0">
                <a:solidFill>
                  <a:srgbClr val="7F7F7F"/>
                </a:solidFill>
                <a:sym typeface="Wingdings" panose="05000000000000000000" pitchFamily="2" charset="2"/>
              </a:rPr>
              <a:t></a:t>
            </a:r>
            <a:endParaRPr lang="fr-FR" sz="1100" b="1" dirty="0">
              <a:solidFill>
                <a:srgbClr val="7F7F7F"/>
              </a:solidFill>
            </a:endParaRPr>
          </a:p>
          <a:p>
            <a:pPr algn="ctr"/>
            <a:endParaRPr lang="fr-FR" sz="1100" dirty="0">
              <a:solidFill>
                <a:srgbClr val="7F7F7F"/>
              </a:solidFill>
            </a:endParaRPr>
          </a:p>
        </p:txBody>
      </p:sp>
      <p:sp>
        <p:nvSpPr>
          <p:cNvPr id="47" name="ZoneTexte 46"/>
          <p:cNvSpPr txBox="1"/>
          <p:nvPr/>
        </p:nvSpPr>
        <p:spPr>
          <a:xfrm>
            <a:off x="1167664" y="6739846"/>
            <a:ext cx="1619361" cy="900246"/>
          </a:xfrm>
          <a:prstGeom prst="rect">
            <a:avLst/>
          </a:prstGeom>
          <a:noFill/>
        </p:spPr>
        <p:txBody>
          <a:bodyPr wrap="square" rtlCol="0">
            <a:spAutoFit/>
          </a:bodyPr>
          <a:lstStyle/>
          <a:p>
            <a:pPr algn="ctr"/>
            <a:r>
              <a:rPr lang="fr-FR" sz="1050" dirty="0">
                <a:solidFill>
                  <a:srgbClr val="7F7F7F"/>
                </a:solidFill>
              </a:rPr>
              <a:t>Vérification de la facture par l’OPCO et mise en paiement de la facture conforme</a:t>
            </a:r>
          </a:p>
          <a:p>
            <a:pPr algn="ctr"/>
            <a:endParaRPr lang="fr-FR" sz="1050" dirty="0">
              <a:solidFill>
                <a:srgbClr val="7F7F7F"/>
              </a:solidFill>
            </a:endParaRPr>
          </a:p>
        </p:txBody>
      </p:sp>
      <p:sp>
        <p:nvSpPr>
          <p:cNvPr id="54" name="Ellipse 53"/>
          <p:cNvSpPr/>
          <p:nvPr/>
        </p:nvSpPr>
        <p:spPr>
          <a:xfrm>
            <a:off x="3544897" y="6949777"/>
            <a:ext cx="608611" cy="514902"/>
          </a:xfrm>
          <a:prstGeom prst="ellipse">
            <a:avLst/>
          </a:prstGeom>
          <a:solidFill>
            <a:srgbClr val="00AEBD"/>
          </a:solidFill>
          <a:ln w="57150">
            <a:solidFill>
              <a:schemeClr val="bg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55" name="Ellipse 54"/>
          <p:cNvSpPr/>
          <p:nvPr/>
        </p:nvSpPr>
        <p:spPr>
          <a:xfrm>
            <a:off x="3556831" y="2724398"/>
            <a:ext cx="608611" cy="514902"/>
          </a:xfrm>
          <a:prstGeom prst="ellipse">
            <a:avLst/>
          </a:prstGeom>
          <a:solidFill>
            <a:srgbClr val="80BC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8" name="Imag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3850" y="2873048"/>
            <a:ext cx="215975" cy="215975"/>
          </a:xfrm>
          <a:prstGeom prst="rect">
            <a:avLst/>
          </a:prstGeom>
        </p:spPr>
      </p:pic>
      <p:pic>
        <p:nvPicPr>
          <p:cNvPr id="59" name="Image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7163" y="7099238"/>
            <a:ext cx="215975" cy="215975"/>
          </a:xfrm>
          <a:prstGeom prst="rect">
            <a:avLst/>
          </a:prstGeom>
        </p:spPr>
      </p:pic>
      <p:sp>
        <p:nvSpPr>
          <p:cNvPr id="43" name="Rectangle 42"/>
          <p:cNvSpPr/>
          <p:nvPr/>
        </p:nvSpPr>
        <p:spPr>
          <a:xfrm>
            <a:off x="4175692" y="1989430"/>
            <a:ext cx="2150381" cy="315658"/>
          </a:xfrm>
          <a:prstGeom prst="rect">
            <a:avLst/>
          </a:prstGeom>
          <a:solidFill>
            <a:srgbClr val="F39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Le CFA</a:t>
            </a:r>
          </a:p>
        </p:txBody>
      </p:sp>
      <p:sp>
        <p:nvSpPr>
          <p:cNvPr id="45" name="ZoneTexte 44"/>
          <p:cNvSpPr txBox="1"/>
          <p:nvPr/>
        </p:nvSpPr>
        <p:spPr>
          <a:xfrm>
            <a:off x="4929641" y="4791224"/>
            <a:ext cx="1724248" cy="769441"/>
          </a:xfrm>
          <a:prstGeom prst="rect">
            <a:avLst/>
          </a:prstGeom>
          <a:noFill/>
        </p:spPr>
        <p:txBody>
          <a:bodyPr wrap="square" rtlCol="0">
            <a:spAutoFit/>
          </a:bodyPr>
          <a:lstStyle/>
          <a:p>
            <a:pPr algn="ctr"/>
            <a:r>
              <a:rPr lang="fr-FR" sz="1100" dirty="0">
                <a:solidFill>
                  <a:srgbClr val="7F7F7F"/>
                </a:solidFill>
              </a:rPr>
              <a:t>Le CFA établit sa facture du montant des apprentis encore en CFA et sous convention régionale</a:t>
            </a:r>
          </a:p>
        </p:txBody>
      </p:sp>
      <p:sp>
        <p:nvSpPr>
          <p:cNvPr id="48" name="Ellipse 47"/>
          <p:cNvSpPr/>
          <p:nvPr/>
        </p:nvSpPr>
        <p:spPr>
          <a:xfrm>
            <a:off x="3572823" y="4897139"/>
            <a:ext cx="608611" cy="514902"/>
          </a:xfrm>
          <a:prstGeom prst="ellipse">
            <a:avLst/>
          </a:prstGeom>
          <a:solidFill>
            <a:srgbClr val="80BC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9" name="Imag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62284" y="5046602"/>
            <a:ext cx="215975" cy="215975"/>
          </a:xfrm>
          <a:prstGeom prst="rect">
            <a:avLst/>
          </a:prstGeom>
        </p:spPr>
      </p:pic>
      <p:sp>
        <p:nvSpPr>
          <p:cNvPr id="50" name="Ellipse 49"/>
          <p:cNvSpPr/>
          <p:nvPr/>
        </p:nvSpPr>
        <p:spPr>
          <a:xfrm>
            <a:off x="773796" y="6501590"/>
            <a:ext cx="2404587" cy="1411273"/>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50"/>
          <p:cNvSpPr/>
          <p:nvPr/>
        </p:nvSpPr>
        <p:spPr>
          <a:xfrm>
            <a:off x="3172230" y="7164358"/>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p:cNvSpPr/>
          <p:nvPr/>
        </p:nvSpPr>
        <p:spPr>
          <a:xfrm>
            <a:off x="1011786" y="8312276"/>
            <a:ext cx="1855900" cy="700727"/>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1046644" y="8460669"/>
            <a:ext cx="1866794" cy="600164"/>
          </a:xfrm>
          <a:prstGeom prst="rect">
            <a:avLst/>
          </a:prstGeom>
          <a:noFill/>
        </p:spPr>
        <p:txBody>
          <a:bodyPr wrap="square" rtlCol="0">
            <a:spAutoFit/>
          </a:bodyPr>
          <a:lstStyle/>
          <a:p>
            <a:pPr algn="ctr"/>
            <a:r>
              <a:rPr lang="fr-FR" sz="1100" dirty="0">
                <a:solidFill>
                  <a:srgbClr val="7F7F7F"/>
                </a:solidFill>
              </a:rPr>
              <a:t>Si la facture est incomplète et/ou non conforme</a:t>
            </a:r>
          </a:p>
          <a:p>
            <a:pPr algn="ctr"/>
            <a:endParaRPr lang="fr-FR" sz="1100" dirty="0">
              <a:solidFill>
                <a:srgbClr val="7F7F7F"/>
              </a:solidFill>
            </a:endParaRPr>
          </a:p>
        </p:txBody>
      </p:sp>
      <p:cxnSp>
        <p:nvCxnSpPr>
          <p:cNvPr id="28" name="Connecteur droit 27"/>
          <p:cNvCxnSpPr>
            <a:stCxn id="26" idx="2"/>
          </p:cNvCxnSpPr>
          <p:nvPr/>
        </p:nvCxnSpPr>
        <p:spPr>
          <a:xfrm flipH="1" flipV="1">
            <a:off x="245264" y="8662639"/>
            <a:ext cx="766522" cy="1"/>
          </a:xfrm>
          <a:prstGeom prst="line">
            <a:avLst/>
          </a:prstGeom>
        </p:spPr>
        <p:style>
          <a:lnRef idx="1">
            <a:schemeClr val="accent3"/>
          </a:lnRef>
          <a:fillRef idx="0">
            <a:schemeClr val="accent3"/>
          </a:fillRef>
          <a:effectRef idx="0">
            <a:schemeClr val="accent3"/>
          </a:effectRef>
          <a:fontRef idx="minor">
            <a:schemeClr val="tx1"/>
          </a:fontRef>
        </p:style>
      </p:cxnSp>
      <p:cxnSp>
        <p:nvCxnSpPr>
          <p:cNvPr id="29" name="Connecteur droit 28"/>
          <p:cNvCxnSpPr/>
          <p:nvPr/>
        </p:nvCxnSpPr>
        <p:spPr>
          <a:xfrm flipH="1">
            <a:off x="236359" y="5212492"/>
            <a:ext cx="4806" cy="3450147"/>
          </a:xfrm>
          <a:prstGeom prst="line">
            <a:avLst/>
          </a:prstGeom>
        </p:spPr>
        <p:style>
          <a:lnRef idx="1">
            <a:schemeClr val="accent3"/>
          </a:lnRef>
          <a:fillRef idx="0">
            <a:schemeClr val="accent3"/>
          </a:fillRef>
          <a:effectRef idx="0">
            <a:schemeClr val="accent3"/>
          </a:effectRef>
          <a:fontRef idx="minor">
            <a:schemeClr val="tx1"/>
          </a:fontRef>
        </p:style>
      </p:cxnSp>
      <p:cxnSp>
        <p:nvCxnSpPr>
          <p:cNvPr id="30" name="Connecteur droit avec flèche 29"/>
          <p:cNvCxnSpPr/>
          <p:nvPr/>
        </p:nvCxnSpPr>
        <p:spPr>
          <a:xfrm>
            <a:off x="241165" y="5212492"/>
            <a:ext cx="3303732" cy="9975"/>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31" name="Rectangle 30"/>
          <p:cNvSpPr/>
          <p:nvPr/>
        </p:nvSpPr>
        <p:spPr>
          <a:xfrm>
            <a:off x="117705" y="5537821"/>
            <a:ext cx="823039" cy="3235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900" dirty="0"/>
              <a:t>Relance faite au CFA</a:t>
            </a:r>
          </a:p>
        </p:txBody>
      </p:sp>
      <p:sp>
        <p:nvSpPr>
          <p:cNvPr id="33" name="Rectangle 32"/>
          <p:cNvSpPr/>
          <p:nvPr/>
        </p:nvSpPr>
        <p:spPr>
          <a:xfrm rot="16200000">
            <a:off x="1748198" y="8016863"/>
            <a:ext cx="340856" cy="15430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a:extLst>
              <a:ext uri="{FF2B5EF4-FFF2-40B4-BE49-F238E27FC236}">
                <a16:creationId xmlns:a16="http://schemas.microsoft.com/office/drawing/2014/main" id="{F60B9D1C-226C-4383-9121-06078F1845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 y="-28937"/>
            <a:ext cx="7558222" cy="1651376"/>
          </a:xfrm>
          <a:prstGeom prst="rect">
            <a:avLst/>
          </a:prstGeom>
        </p:spPr>
      </p:pic>
      <p:pic>
        <p:nvPicPr>
          <p:cNvPr id="5" name="Image 4">
            <a:extLst>
              <a:ext uri="{FF2B5EF4-FFF2-40B4-BE49-F238E27FC236}">
                <a16:creationId xmlns:a16="http://schemas.microsoft.com/office/drawing/2014/main" id="{68024531-027B-44EB-A1A6-C2665E3992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18" y="164460"/>
            <a:ext cx="1236371" cy="991166"/>
          </a:xfrm>
          <a:prstGeom prst="rect">
            <a:avLst/>
          </a:prstGeom>
        </p:spPr>
      </p:pic>
      <p:pic>
        <p:nvPicPr>
          <p:cNvPr id="9" name="Image 8">
            <a:extLst>
              <a:ext uri="{FF2B5EF4-FFF2-40B4-BE49-F238E27FC236}">
                <a16:creationId xmlns:a16="http://schemas.microsoft.com/office/drawing/2014/main" id="{03190B35-9F51-4D0D-A5AA-CDB86CEE803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35604" y="2661446"/>
            <a:ext cx="398078" cy="504013"/>
          </a:xfrm>
          <a:prstGeom prst="rect">
            <a:avLst/>
          </a:prstGeom>
        </p:spPr>
      </p:pic>
      <p:pic>
        <p:nvPicPr>
          <p:cNvPr id="10" name="Image 9" descr="Une image contenant dessin&#10;&#10;Description générée automatiquement">
            <a:extLst>
              <a:ext uri="{FF2B5EF4-FFF2-40B4-BE49-F238E27FC236}">
                <a16:creationId xmlns:a16="http://schemas.microsoft.com/office/drawing/2014/main" id="{C3300689-35FD-4817-84EC-B3EE9776105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5356" y="4877923"/>
            <a:ext cx="493189" cy="461131"/>
          </a:xfrm>
          <a:prstGeom prst="rect">
            <a:avLst/>
          </a:prstGeom>
        </p:spPr>
      </p:pic>
      <p:pic>
        <p:nvPicPr>
          <p:cNvPr id="11" name="Image 10">
            <a:extLst>
              <a:ext uri="{FF2B5EF4-FFF2-40B4-BE49-F238E27FC236}">
                <a16:creationId xmlns:a16="http://schemas.microsoft.com/office/drawing/2014/main" id="{0320DC8B-BE84-468C-B284-02F4FE2F089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6404" y="6847231"/>
            <a:ext cx="398078" cy="504013"/>
          </a:xfrm>
          <a:prstGeom prst="rect">
            <a:avLst/>
          </a:prstGeom>
        </p:spPr>
      </p:pic>
      <p:sp>
        <p:nvSpPr>
          <p:cNvPr id="34" name="ZoneTexte 33">
            <a:extLst>
              <a:ext uri="{FF2B5EF4-FFF2-40B4-BE49-F238E27FC236}">
                <a16:creationId xmlns:a16="http://schemas.microsoft.com/office/drawing/2014/main" id="{969D67D2-81A2-49E7-9015-731802023406}"/>
              </a:ext>
            </a:extLst>
          </p:cNvPr>
          <p:cNvSpPr txBox="1"/>
          <p:nvPr/>
        </p:nvSpPr>
        <p:spPr>
          <a:xfrm>
            <a:off x="2884869" y="502522"/>
            <a:ext cx="4311800" cy="923330"/>
          </a:xfrm>
          <a:prstGeom prst="rect">
            <a:avLst/>
          </a:prstGeom>
          <a:noFill/>
        </p:spPr>
        <p:txBody>
          <a:bodyPr wrap="square" rtlCol="0">
            <a:spAutoFit/>
          </a:bodyPr>
          <a:lstStyle/>
          <a:p>
            <a:r>
              <a:rPr lang="fr-FR" dirty="0">
                <a:solidFill>
                  <a:schemeClr val="bg1"/>
                </a:solidFill>
                <a:latin typeface="Arial" panose="020B0604020202020204" pitchFamily="34" charset="0"/>
                <a:cs typeface="Arial" panose="020B0604020202020204" pitchFamily="34" charset="0"/>
              </a:rPr>
              <a:t>PROCÉDURE </a:t>
            </a:r>
            <a:r>
              <a:rPr lang="fr-FR" sz="1800" dirty="0">
                <a:solidFill>
                  <a:schemeClr val="bg1"/>
                </a:solidFill>
                <a:latin typeface="Arial" panose="020B0604020202020204" pitchFamily="34" charset="0"/>
                <a:cs typeface="Arial" panose="020B0604020202020204" pitchFamily="34" charset="0"/>
              </a:rPr>
              <a:t>DE FACTURATION</a:t>
            </a:r>
            <a:br>
              <a:rPr lang="fr-FR" sz="1800" dirty="0">
                <a:solidFill>
                  <a:schemeClr val="bg1"/>
                </a:solidFill>
                <a:latin typeface="Arial" panose="020B0604020202020204" pitchFamily="34" charset="0"/>
                <a:cs typeface="Arial" panose="020B0604020202020204" pitchFamily="34" charset="0"/>
              </a:rPr>
            </a:br>
            <a:r>
              <a:rPr lang="fr-FR" sz="1800" dirty="0">
                <a:solidFill>
                  <a:schemeClr val="bg1"/>
                </a:solidFill>
                <a:latin typeface="Arial" panose="020B0604020202020204" pitchFamily="34" charset="0"/>
                <a:cs typeface="Arial" panose="020B0604020202020204" pitchFamily="34" charset="0"/>
              </a:rPr>
              <a:t>DES CONTRATS D’APPRENTISSAGE SOUS CONVENTION RÉGIONALE </a:t>
            </a:r>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4706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20000"/>
          </a:schemeClr>
        </a:solidFill>
        <a:effectLst/>
      </p:bgPr>
    </p:bg>
    <p:spTree>
      <p:nvGrpSpPr>
        <p:cNvPr id="1" name=""/>
        <p:cNvGrpSpPr/>
        <p:nvPr/>
      </p:nvGrpSpPr>
      <p:grpSpPr>
        <a:xfrm>
          <a:off x="0" y="0"/>
          <a:ext cx="0" cy="0"/>
          <a:chOff x="0" y="0"/>
          <a:chExt cx="0" cy="0"/>
        </a:xfrm>
      </p:grpSpPr>
      <p:sp>
        <p:nvSpPr>
          <p:cNvPr id="23" name="Rectangle 22"/>
          <p:cNvSpPr/>
          <p:nvPr/>
        </p:nvSpPr>
        <p:spPr>
          <a:xfrm>
            <a:off x="4196660" y="2933945"/>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flipH="1">
            <a:off x="3751262" y="1661799"/>
            <a:ext cx="184412" cy="88792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4565952" y="2314155"/>
            <a:ext cx="2442901" cy="1440293"/>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4626274" y="4054476"/>
            <a:ext cx="2543508" cy="2582859"/>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4178739" y="5108489"/>
            <a:ext cx="447535"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Pentagone 31"/>
          <p:cNvSpPr/>
          <p:nvPr/>
        </p:nvSpPr>
        <p:spPr>
          <a:xfrm>
            <a:off x="245264" y="1868303"/>
            <a:ext cx="2778865" cy="645146"/>
          </a:xfrm>
          <a:prstGeom prst="homePlate">
            <a:avLst/>
          </a:prstGeom>
          <a:solidFill>
            <a:srgbClr val="E8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À chaque réception des acomptes suivants établis par OPCO Mobilités</a:t>
            </a:r>
            <a:endParaRPr lang="fr-FR" sz="900" dirty="0"/>
          </a:p>
        </p:txBody>
      </p:sp>
      <p:sp>
        <p:nvSpPr>
          <p:cNvPr id="44" name="ZoneTexte 43"/>
          <p:cNvSpPr txBox="1"/>
          <p:nvPr/>
        </p:nvSpPr>
        <p:spPr>
          <a:xfrm>
            <a:off x="4925278" y="2734360"/>
            <a:ext cx="1724248" cy="769441"/>
          </a:xfrm>
          <a:prstGeom prst="rect">
            <a:avLst/>
          </a:prstGeom>
          <a:noFill/>
        </p:spPr>
        <p:txBody>
          <a:bodyPr wrap="square" rtlCol="0">
            <a:spAutoFit/>
          </a:bodyPr>
          <a:lstStyle/>
          <a:p>
            <a:pPr algn="ctr"/>
            <a:r>
              <a:rPr lang="fr-FR" sz="1100" dirty="0">
                <a:solidFill>
                  <a:srgbClr val="7F7F7F"/>
                </a:solidFill>
              </a:rPr>
              <a:t>Le CFA retire du montant de la pro forma les ruptures </a:t>
            </a:r>
            <a:r>
              <a:rPr lang="fr-FR" sz="1100" dirty="0">
                <a:solidFill>
                  <a:srgbClr val="7F7F7F"/>
                </a:solidFill>
                <a:sym typeface="Wingdings" panose="05000000000000000000" pitchFamily="2" charset="2"/>
              </a:rPr>
              <a:t></a:t>
            </a:r>
            <a:endParaRPr lang="fr-FR" sz="1100" b="1" dirty="0">
              <a:solidFill>
                <a:srgbClr val="7F7F7F"/>
              </a:solidFill>
            </a:endParaRPr>
          </a:p>
          <a:p>
            <a:pPr algn="ctr"/>
            <a:endParaRPr lang="fr-FR" sz="1100" dirty="0">
              <a:solidFill>
                <a:srgbClr val="7F7F7F"/>
              </a:solidFill>
            </a:endParaRPr>
          </a:p>
        </p:txBody>
      </p:sp>
      <p:sp>
        <p:nvSpPr>
          <p:cNvPr id="47" name="ZoneTexte 46"/>
          <p:cNvSpPr txBox="1"/>
          <p:nvPr/>
        </p:nvSpPr>
        <p:spPr>
          <a:xfrm>
            <a:off x="1158498" y="6758103"/>
            <a:ext cx="1619361" cy="938719"/>
          </a:xfrm>
          <a:prstGeom prst="rect">
            <a:avLst/>
          </a:prstGeom>
          <a:noFill/>
        </p:spPr>
        <p:txBody>
          <a:bodyPr wrap="square" rtlCol="0">
            <a:spAutoFit/>
          </a:bodyPr>
          <a:lstStyle/>
          <a:p>
            <a:pPr algn="ctr"/>
            <a:r>
              <a:rPr lang="fr-FR" sz="1100" dirty="0">
                <a:solidFill>
                  <a:srgbClr val="7F7F7F"/>
                </a:solidFill>
              </a:rPr>
              <a:t>Vérification de la facture par l’OPCO et mise en paiement des factures conformes</a:t>
            </a:r>
          </a:p>
          <a:p>
            <a:pPr algn="ctr"/>
            <a:endParaRPr lang="fr-FR" sz="1100" dirty="0">
              <a:solidFill>
                <a:srgbClr val="7F7F7F"/>
              </a:solidFill>
            </a:endParaRPr>
          </a:p>
        </p:txBody>
      </p:sp>
      <p:sp>
        <p:nvSpPr>
          <p:cNvPr id="55" name="Ellipse 54"/>
          <p:cNvSpPr/>
          <p:nvPr/>
        </p:nvSpPr>
        <p:spPr>
          <a:xfrm>
            <a:off x="3556831" y="2724398"/>
            <a:ext cx="608611" cy="514902"/>
          </a:xfrm>
          <a:prstGeom prst="ellipse">
            <a:avLst/>
          </a:prstGeom>
          <a:solidFill>
            <a:srgbClr val="80BC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8" name="Imag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61568" y="2852882"/>
            <a:ext cx="215975" cy="215975"/>
          </a:xfrm>
          <a:prstGeom prst="rect">
            <a:avLst/>
          </a:prstGeom>
        </p:spPr>
      </p:pic>
      <p:pic>
        <p:nvPicPr>
          <p:cNvPr id="59" name="Image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6364" y="7099240"/>
            <a:ext cx="215975" cy="215975"/>
          </a:xfrm>
          <a:prstGeom prst="rect">
            <a:avLst/>
          </a:prstGeom>
        </p:spPr>
      </p:pic>
      <p:sp>
        <p:nvSpPr>
          <p:cNvPr id="43" name="Rectangle 42"/>
          <p:cNvSpPr/>
          <p:nvPr/>
        </p:nvSpPr>
        <p:spPr>
          <a:xfrm>
            <a:off x="4759456" y="1832171"/>
            <a:ext cx="2150381" cy="315658"/>
          </a:xfrm>
          <a:prstGeom prst="rect">
            <a:avLst/>
          </a:prstGeom>
          <a:solidFill>
            <a:srgbClr val="F39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Le CFA</a:t>
            </a:r>
          </a:p>
        </p:txBody>
      </p:sp>
      <p:sp>
        <p:nvSpPr>
          <p:cNvPr id="45" name="ZoneTexte 44"/>
          <p:cNvSpPr txBox="1"/>
          <p:nvPr/>
        </p:nvSpPr>
        <p:spPr>
          <a:xfrm>
            <a:off x="4908567" y="4391115"/>
            <a:ext cx="2084294" cy="2123658"/>
          </a:xfrm>
          <a:prstGeom prst="rect">
            <a:avLst/>
          </a:prstGeom>
          <a:noFill/>
        </p:spPr>
        <p:txBody>
          <a:bodyPr wrap="square" rtlCol="0">
            <a:spAutoFit/>
          </a:bodyPr>
          <a:lstStyle/>
          <a:p>
            <a:pPr algn="ctr"/>
            <a:r>
              <a:rPr lang="fr-FR" sz="1100" dirty="0">
                <a:solidFill>
                  <a:srgbClr val="7F7F7F"/>
                </a:solidFill>
              </a:rPr>
              <a:t>Le CFA établit sa facture du montant des apprentis encore en CFA et sous convention régionale et joint tous les certificats de réalisation </a:t>
            </a:r>
            <a:r>
              <a:rPr lang="fr-FR" sz="1100" dirty="0">
                <a:solidFill>
                  <a:srgbClr val="7F7F7F"/>
                </a:solidFill>
                <a:sym typeface="Wingdings" panose="05000000000000000000" pitchFamily="2" charset="2"/>
              </a:rPr>
              <a:t></a:t>
            </a:r>
            <a:endParaRPr lang="fr-FR" sz="1100" dirty="0"/>
          </a:p>
          <a:p>
            <a:pPr algn="ctr"/>
            <a:r>
              <a:rPr lang="fr-FR" sz="1100" dirty="0">
                <a:solidFill>
                  <a:srgbClr val="7F7F7F"/>
                </a:solidFill>
              </a:rPr>
              <a:t>des apprentis payés pour la période précédente.</a:t>
            </a:r>
          </a:p>
          <a:p>
            <a:pPr algn="ctr"/>
            <a:r>
              <a:rPr lang="fr-FR" sz="1100" dirty="0">
                <a:solidFill>
                  <a:srgbClr val="7F7F7F"/>
                </a:solidFill>
              </a:rPr>
              <a:t>Le CFA peut facturer les frais annexes (repas, hébergement ou mobilité géographique) des périodes précédentes </a:t>
            </a:r>
            <a:r>
              <a:rPr lang="fr-FR" sz="1100" dirty="0">
                <a:solidFill>
                  <a:srgbClr val="7F7F7F"/>
                </a:solidFill>
                <a:sym typeface="Wingdings" panose="05000000000000000000" pitchFamily="2" charset="2"/>
              </a:rPr>
              <a:t></a:t>
            </a:r>
            <a:endParaRPr lang="fr-FR" sz="1100" dirty="0"/>
          </a:p>
          <a:p>
            <a:pPr algn="ctr"/>
            <a:endParaRPr lang="fr-FR" sz="1100" dirty="0">
              <a:solidFill>
                <a:srgbClr val="7F7F7F"/>
              </a:solidFill>
            </a:endParaRPr>
          </a:p>
        </p:txBody>
      </p:sp>
      <p:sp>
        <p:nvSpPr>
          <p:cNvPr id="48" name="Ellipse 47"/>
          <p:cNvSpPr/>
          <p:nvPr/>
        </p:nvSpPr>
        <p:spPr>
          <a:xfrm>
            <a:off x="3572823" y="4897139"/>
            <a:ext cx="608611" cy="514902"/>
          </a:xfrm>
          <a:prstGeom prst="ellipse">
            <a:avLst/>
          </a:prstGeom>
          <a:solidFill>
            <a:srgbClr val="80BC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9" name="Imag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64029" y="5027426"/>
            <a:ext cx="215975" cy="215975"/>
          </a:xfrm>
          <a:prstGeom prst="rect">
            <a:avLst/>
          </a:prstGeom>
        </p:spPr>
      </p:pic>
      <p:sp>
        <p:nvSpPr>
          <p:cNvPr id="50" name="Ellipse 49"/>
          <p:cNvSpPr/>
          <p:nvPr/>
        </p:nvSpPr>
        <p:spPr>
          <a:xfrm>
            <a:off x="773796" y="6501590"/>
            <a:ext cx="2404587" cy="1411273"/>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50"/>
          <p:cNvSpPr/>
          <p:nvPr/>
        </p:nvSpPr>
        <p:spPr>
          <a:xfrm>
            <a:off x="3209601" y="7160007"/>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Ellipse 28"/>
          <p:cNvSpPr/>
          <p:nvPr/>
        </p:nvSpPr>
        <p:spPr>
          <a:xfrm>
            <a:off x="1011786" y="8312276"/>
            <a:ext cx="1855900" cy="700727"/>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1046644" y="8460669"/>
            <a:ext cx="1866794" cy="600164"/>
          </a:xfrm>
          <a:prstGeom prst="rect">
            <a:avLst/>
          </a:prstGeom>
          <a:noFill/>
        </p:spPr>
        <p:txBody>
          <a:bodyPr wrap="square" rtlCol="0">
            <a:spAutoFit/>
          </a:bodyPr>
          <a:lstStyle/>
          <a:p>
            <a:pPr algn="ctr"/>
            <a:r>
              <a:rPr lang="fr-FR" sz="1100" dirty="0">
                <a:solidFill>
                  <a:srgbClr val="7F7F7F"/>
                </a:solidFill>
              </a:rPr>
              <a:t>La facture est incomplète et/ou non conforme </a:t>
            </a:r>
          </a:p>
          <a:p>
            <a:pPr algn="ctr"/>
            <a:endParaRPr lang="fr-FR" sz="1100" dirty="0">
              <a:solidFill>
                <a:srgbClr val="7F7F7F"/>
              </a:solidFill>
            </a:endParaRPr>
          </a:p>
        </p:txBody>
      </p:sp>
      <p:cxnSp>
        <p:nvCxnSpPr>
          <p:cNvPr id="31" name="Connecteur droit 30"/>
          <p:cNvCxnSpPr>
            <a:stCxn id="29" idx="2"/>
          </p:cNvCxnSpPr>
          <p:nvPr/>
        </p:nvCxnSpPr>
        <p:spPr>
          <a:xfrm flipH="1" flipV="1">
            <a:off x="245264" y="8662639"/>
            <a:ext cx="766522" cy="1"/>
          </a:xfrm>
          <a:prstGeom prst="line">
            <a:avLst/>
          </a:prstGeom>
        </p:spPr>
        <p:style>
          <a:lnRef idx="1">
            <a:schemeClr val="accent3"/>
          </a:lnRef>
          <a:fillRef idx="0">
            <a:schemeClr val="accent3"/>
          </a:fillRef>
          <a:effectRef idx="0">
            <a:schemeClr val="accent3"/>
          </a:effectRef>
          <a:fontRef idx="minor">
            <a:schemeClr val="tx1"/>
          </a:fontRef>
        </p:style>
      </p:cxnSp>
      <p:cxnSp>
        <p:nvCxnSpPr>
          <p:cNvPr id="33" name="Connecteur droit 32"/>
          <p:cNvCxnSpPr/>
          <p:nvPr/>
        </p:nvCxnSpPr>
        <p:spPr>
          <a:xfrm flipH="1">
            <a:off x="236359" y="5212492"/>
            <a:ext cx="4806" cy="3450147"/>
          </a:xfrm>
          <a:prstGeom prst="line">
            <a:avLst/>
          </a:prstGeom>
        </p:spPr>
        <p:style>
          <a:lnRef idx="1">
            <a:schemeClr val="accent3"/>
          </a:lnRef>
          <a:fillRef idx="0">
            <a:schemeClr val="accent3"/>
          </a:fillRef>
          <a:effectRef idx="0">
            <a:schemeClr val="accent3"/>
          </a:effectRef>
          <a:fontRef idx="minor">
            <a:schemeClr val="tx1"/>
          </a:fontRef>
        </p:style>
      </p:cxnSp>
      <p:cxnSp>
        <p:nvCxnSpPr>
          <p:cNvPr id="34" name="Connecteur droit avec flèche 33"/>
          <p:cNvCxnSpPr/>
          <p:nvPr/>
        </p:nvCxnSpPr>
        <p:spPr>
          <a:xfrm>
            <a:off x="241165" y="5212492"/>
            <a:ext cx="3303732" cy="9975"/>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35" name="Rectangle 34"/>
          <p:cNvSpPr/>
          <p:nvPr/>
        </p:nvSpPr>
        <p:spPr>
          <a:xfrm>
            <a:off x="117705" y="5537821"/>
            <a:ext cx="823039" cy="3235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900" dirty="0"/>
              <a:t>Relance faite au CFA</a:t>
            </a:r>
          </a:p>
        </p:txBody>
      </p:sp>
      <p:sp>
        <p:nvSpPr>
          <p:cNvPr id="36" name="Rectangle 35"/>
          <p:cNvSpPr/>
          <p:nvPr/>
        </p:nvSpPr>
        <p:spPr>
          <a:xfrm rot="16200000">
            <a:off x="1748198" y="8016863"/>
            <a:ext cx="340856" cy="15430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a:extLst>
              <a:ext uri="{FF2B5EF4-FFF2-40B4-BE49-F238E27FC236}">
                <a16:creationId xmlns:a16="http://schemas.microsoft.com/office/drawing/2014/main" id="{C28E1A6E-A844-48E8-878E-BA5234B29B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 y="-12691"/>
            <a:ext cx="7558222" cy="1651376"/>
          </a:xfrm>
          <a:prstGeom prst="rect">
            <a:avLst/>
          </a:prstGeom>
        </p:spPr>
      </p:pic>
      <p:pic>
        <p:nvPicPr>
          <p:cNvPr id="5" name="Image 4">
            <a:extLst>
              <a:ext uri="{FF2B5EF4-FFF2-40B4-BE49-F238E27FC236}">
                <a16:creationId xmlns:a16="http://schemas.microsoft.com/office/drawing/2014/main" id="{3A749741-9D9E-4185-B4F3-6E18237826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18" y="180706"/>
            <a:ext cx="1236371" cy="991166"/>
          </a:xfrm>
          <a:prstGeom prst="rect">
            <a:avLst/>
          </a:prstGeom>
        </p:spPr>
      </p:pic>
      <p:pic>
        <p:nvPicPr>
          <p:cNvPr id="13" name="Image 12">
            <a:extLst>
              <a:ext uri="{FF2B5EF4-FFF2-40B4-BE49-F238E27FC236}">
                <a16:creationId xmlns:a16="http://schemas.microsoft.com/office/drawing/2014/main" id="{F19CCFCD-6F7A-4117-B674-4AC45E5D03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3240" y="6888510"/>
            <a:ext cx="398078" cy="504013"/>
          </a:xfrm>
          <a:prstGeom prst="rect">
            <a:avLst/>
          </a:prstGeom>
        </p:spPr>
      </p:pic>
      <p:pic>
        <p:nvPicPr>
          <p:cNvPr id="14" name="Image 13">
            <a:extLst>
              <a:ext uri="{FF2B5EF4-FFF2-40B4-BE49-F238E27FC236}">
                <a16:creationId xmlns:a16="http://schemas.microsoft.com/office/drawing/2014/main" id="{E7A75D53-0298-4ADE-9A15-532328B8E4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71704" y="2708862"/>
            <a:ext cx="398078" cy="504013"/>
          </a:xfrm>
          <a:prstGeom prst="rect">
            <a:avLst/>
          </a:prstGeom>
        </p:spPr>
      </p:pic>
      <p:sp>
        <p:nvSpPr>
          <p:cNvPr id="37" name="ZoneTexte 36">
            <a:extLst>
              <a:ext uri="{FF2B5EF4-FFF2-40B4-BE49-F238E27FC236}">
                <a16:creationId xmlns:a16="http://schemas.microsoft.com/office/drawing/2014/main" id="{8E7CBF17-2233-4A0F-A5F1-ED1A20F4FF16}"/>
              </a:ext>
            </a:extLst>
          </p:cNvPr>
          <p:cNvSpPr txBox="1"/>
          <p:nvPr/>
        </p:nvSpPr>
        <p:spPr>
          <a:xfrm>
            <a:off x="2884869" y="502522"/>
            <a:ext cx="4311800" cy="646331"/>
          </a:xfrm>
          <a:prstGeom prst="rect">
            <a:avLst/>
          </a:prstGeom>
          <a:noFill/>
        </p:spPr>
        <p:txBody>
          <a:bodyPr wrap="square" rtlCol="0">
            <a:spAutoFit/>
          </a:bodyPr>
          <a:lstStyle/>
          <a:p>
            <a:r>
              <a:rPr lang="fr-FR" dirty="0">
                <a:solidFill>
                  <a:schemeClr val="bg1"/>
                </a:solidFill>
                <a:latin typeface="Arial" panose="020B0604020202020204" pitchFamily="34" charset="0"/>
                <a:cs typeface="Arial" panose="020B0604020202020204" pitchFamily="34" charset="0"/>
              </a:rPr>
              <a:t>PROCÉDURE </a:t>
            </a:r>
            <a:r>
              <a:rPr lang="fr-FR" sz="1800" dirty="0">
                <a:solidFill>
                  <a:schemeClr val="bg1"/>
                </a:solidFill>
                <a:latin typeface="Arial" panose="020B0604020202020204" pitchFamily="34" charset="0"/>
                <a:cs typeface="Arial" panose="020B0604020202020204" pitchFamily="34" charset="0"/>
              </a:rPr>
              <a:t>DE FACTURATION</a:t>
            </a:r>
            <a:br>
              <a:rPr lang="fr-FR" sz="1800" dirty="0">
                <a:solidFill>
                  <a:schemeClr val="bg1"/>
                </a:solidFill>
                <a:latin typeface="Arial" panose="020B0604020202020204" pitchFamily="34" charset="0"/>
                <a:cs typeface="Arial" panose="020B0604020202020204" pitchFamily="34" charset="0"/>
              </a:rPr>
            </a:br>
            <a:r>
              <a:rPr lang="fr-FR" sz="1800" dirty="0">
                <a:solidFill>
                  <a:schemeClr val="bg1"/>
                </a:solidFill>
                <a:latin typeface="Arial" panose="020B0604020202020204" pitchFamily="34" charset="0"/>
                <a:cs typeface="Arial" panose="020B0604020202020204" pitchFamily="34" charset="0"/>
              </a:rPr>
              <a:t>DES CONTRATS D’APPRENTISSAGE </a:t>
            </a:r>
            <a:endParaRPr lang="fr-FR" dirty="0">
              <a:solidFill>
                <a:schemeClr val="bg1"/>
              </a:solidFill>
              <a:latin typeface="Arial" panose="020B0604020202020204" pitchFamily="34" charset="0"/>
              <a:cs typeface="Arial" panose="020B0604020202020204" pitchFamily="34" charset="0"/>
            </a:endParaRPr>
          </a:p>
        </p:txBody>
      </p:sp>
      <p:pic>
        <p:nvPicPr>
          <p:cNvPr id="38" name="Image 37" descr="Une image contenant dessin&#10;&#10;Description générée automatiquement">
            <a:extLst>
              <a:ext uri="{FF2B5EF4-FFF2-40B4-BE49-F238E27FC236}">
                <a16:creationId xmlns:a16="http://schemas.microsoft.com/office/drawing/2014/main" id="{2E8B8C20-1E9C-47A6-BC62-2C7818988BD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50074" y="5101710"/>
            <a:ext cx="493189" cy="461131"/>
          </a:xfrm>
          <a:prstGeom prst="rect">
            <a:avLst/>
          </a:prstGeom>
        </p:spPr>
      </p:pic>
      <p:sp>
        <p:nvSpPr>
          <p:cNvPr id="54" name="Ellipse 53"/>
          <p:cNvSpPr/>
          <p:nvPr/>
        </p:nvSpPr>
        <p:spPr>
          <a:xfrm>
            <a:off x="3544897" y="6949777"/>
            <a:ext cx="608611" cy="514902"/>
          </a:xfrm>
          <a:prstGeom prst="ellipse">
            <a:avLst/>
          </a:prstGeom>
          <a:solidFill>
            <a:srgbClr val="00AEBD"/>
          </a:solidFill>
          <a:ln w="57150">
            <a:solidFill>
              <a:schemeClr val="bg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dirty="0"/>
          </a:p>
        </p:txBody>
      </p:sp>
      <p:pic>
        <p:nvPicPr>
          <p:cNvPr id="39" name="Image 38">
            <a:extLst>
              <a:ext uri="{FF2B5EF4-FFF2-40B4-BE49-F238E27FC236}">
                <a16:creationId xmlns:a16="http://schemas.microsoft.com/office/drawing/2014/main" id="{0EAA9EBD-B842-4157-A39E-C927CDC6CB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5480" y="7099240"/>
            <a:ext cx="215975" cy="215975"/>
          </a:xfrm>
          <a:prstGeom prst="rect">
            <a:avLst/>
          </a:prstGeom>
        </p:spPr>
      </p:pic>
    </p:spTree>
    <p:extLst>
      <p:ext uri="{BB962C8B-B14F-4D97-AF65-F5344CB8AC3E}">
        <p14:creationId xmlns:p14="http://schemas.microsoft.com/office/powerpoint/2010/main" val="2616851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9000"/>
          </a:schemeClr>
        </a:solidFill>
        <a:effectLst/>
      </p:bgPr>
    </p:bg>
    <p:spTree>
      <p:nvGrpSpPr>
        <p:cNvPr id="1" name=""/>
        <p:cNvGrpSpPr/>
        <p:nvPr/>
      </p:nvGrpSpPr>
      <p:grpSpPr>
        <a:xfrm>
          <a:off x="0" y="0"/>
          <a:ext cx="0" cy="0"/>
          <a:chOff x="0" y="0"/>
          <a:chExt cx="0" cy="0"/>
        </a:xfrm>
      </p:grpSpPr>
      <p:sp>
        <p:nvSpPr>
          <p:cNvPr id="8" name="Rectangle 7"/>
          <p:cNvSpPr/>
          <p:nvPr/>
        </p:nvSpPr>
        <p:spPr>
          <a:xfrm>
            <a:off x="1871084" y="1569553"/>
            <a:ext cx="82095" cy="837474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1648909" y="2143435"/>
            <a:ext cx="465987" cy="437493"/>
          </a:xfrm>
          <a:prstGeom prst="ellipse">
            <a:avLst/>
          </a:prstGeom>
          <a:solidFill>
            <a:schemeClr val="bg1"/>
          </a:solidFill>
          <a:ln w="57150">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2188626" y="2277717"/>
            <a:ext cx="357109"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2195442" y="3487528"/>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2195144" y="5579847"/>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2545735" y="1790895"/>
            <a:ext cx="3985607" cy="1015663"/>
          </a:xfrm>
          <a:prstGeom prst="rect">
            <a:avLst/>
          </a:prstGeom>
          <a:noFill/>
          <a:ln>
            <a:solidFill>
              <a:schemeClr val="bg1">
                <a:lumMod val="85000"/>
              </a:schemeClr>
            </a:solidFill>
          </a:ln>
        </p:spPr>
        <p:txBody>
          <a:bodyPr wrap="square" rtlCol="0">
            <a:spAutoFit/>
          </a:bodyPr>
          <a:lstStyle/>
          <a:p>
            <a:pPr algn="ctr"/>
            <a:r>
              <a:rPr lang="fr-FR" sz="1200" dirty="0">
                <a:solidFill>
                  <a:srgbClr val="7F7F7F"/>
                </a:solidFill>
              </a:rPr>
              <a:t>En cas de rupture, si l’apprenti est maintenu en CFA sans entreprise, la facturation peut être faite par le CFA jusqu’à 6 mois après la date de rupture. Si l’apprenti quitte le CFA, le CFA devra informer OPCO Mobilités. Le trop versé sera restitué (un exemple de courrier de rupture est en annexe).</a:t>
            </a:r>
          </a:p>
        </p:txBody>
      </p:sp>
      <p:sp>
        <p:nvSpPr>
          <p:cNvPr id="74" name="ZoneTexte 73"/>
          <p:cNvSpPr txBox="1"/>
          <p:nvPr/>
        </p:nvSpPr>
        <p:spPr>
          <a:xfrm>
            <a:off x="2545735" y="3011735"/>
            <a:ext cx="3985607" cy="1938992"/>
          </a:xfrm>
          <a:prstGeom prst="rect">
            <a:avLst/>
          </a:prstGeom>
          <a:noFill/>
          <a:ln>
            <a:solidFill>
              <a:schemeClr val="bg1">
                <a:lumMod val="85000"/>
              </a:schemeClr>
            </a:solidFill>
          </a:ln>
        </p:spPr>
        <p:txBody>
          <a:bodyPr wrap="square" rtlCol="0">
            <a:spAutoFit/>
          </a:bodyPr>
          <a:lstStyle/>
          <a:p>
            <a:pPr algn="ctr"/>
            <a:r>
              <a:rPr lang="fr-FR" sz="1200" dirty="0">
                <a:solidFill>
                  <a:srgbClr val="7F7F7F"/>
                </a:solidFill>
              </a:rPr>
              <a:t>La facture pro forma émise par l’OPCO (ou une facture refaite à l’identique), signée et cachetée vaut certificat de réalisation.</a:t>
            </a:r>
          </a:p>
          <a:p>
            <a:pPr algn="ctr"/>
            <a:r>
              <a:rPr lang="fr-FR" sz="1200" dirty="0">
                <a:solidFill>
                  <a:srgbClr val="7F7F7F"/>
                </a:solidFill>
              </a:rPr>
              <a:t>Le certificat de réalisation (modèle en annexe) est disponible sur notre site internet : </a:t>
            </a:r>
            <a:r>
              <a:rPr lang="fr-FR" sz="1200" dirty="0">
                <a:solidFill>
                  <a:srgbClr val="7F7F7F"/>
                </a:solidFill>
                <a:hlinkClick r:id="rId2"/>
              </a:rPr>
              <a:t>https://www.opcomobilites.fr/fileadmin/user_upload/Actualites/certificat_de_realisation.pdf</a:t>
            </a:r>
            <a:endParaRPr lang="fr-FR" sz="1200" dirty="0">
              <a:solidFill>
                <a:srgbClr val="7F7F7F"/>
              </a:solidFill>
            </a:endParaRPr>
          </a:p>
          <a:p>
            <a:pPr algn="ctr"/>
            <a:r>
              <a:rPr lang="fr-FR" sz="1200" dirty="0">
                <a:solidFill>
                  <a:srgbClr val="7F7F7F"/>
                </a:solidFill>
              </a:rPr>
              <a:t>Il devra préciser le nombre de mois de contrat réalisé sur la période précédente. Ce document est un modèle, le CFA pourra utiliser tout autre support.</a:t>
            </a:r>
          </a:p>
        </p:txBody>
      </p:sp>
      <p:sp>
        <p:nvSpPr>
          <p:cNvPr id="75" name="ZoneTexte 74"/>
          <p:cNvSpPr txBox="1"/>
          <p:nvPr/>
        </p:nvSpPr>
        <p:spPr>
          <a:xfrm>
            <a:off x="2545437" y="5155404"/>
            <a:ext cx="4846374" cy="5217454"/>
          </a:xfrm>
          <a:prstGeom prst="rect">
            <a:avLst/>
          </a:prstGeom>
          <a:noFill/>
          <a:ln>
            <a:solidFill>
              <a:schemeClr val="bg1">
                <a:lumMod val="85000"/>
              </a:schemeClr>
            </a:solidFill>
          </a:ln>
        </p:spPr>
        <p:txBody>
          <a:bodyPr wrap="square" rtlCol="0">
            <a:spAutoFit/>
          </a:bodyPr>
          <a:lstStyle/>
          <a:p>
            <a:pPr>
              <a:lnSpc>
                <a:spcPct val="115000"/>
              </a:lnSpc>
              <a:spcAft>
                <a:spcPts val="1000"/>
              </a:spcAft>
            </a:pPr>
            <a:r>
              <a:rPr lang="fr-FR" sz="1200" b="1" u="sng" dirty="0">
                <a:solidFill>
                  <a:srgbClr val="7F7F7F"/>
                </a:solidFill>
              </a:rPr>
              <a:t>Facturation des frais annexes du stock :</a:t>
            </a:r>
          </a:p>
          <a:p>
            <a:pPr>
              <a:lnSpc>
                <a:spcPct val="115000"/>
              </a:lnSpc>
              <a:spcAft>
                <a:spcPts val="0"/>
              </a:spcAft>
            </a:pPr>
            <a:r>
              <a:rPr lang="fr-FR" sz="1200" dirty="0">
                <a:solidFill>
                  <a:srgbClr val="7F7F7F"/>
                </a:solidFill>
              </a:rPr>
              <a:t>Pour rappel, les frais annexes pris en charge par OPCO Mobilités à compter du 01/01/2020 sont :</a:t>
            </a:r>
          </a:p>
          <a:p>
            <a:pPr marL="342900" lvl="0" indent="-342900">
              <a:lnSpc>
                <a:spcPct val="115000"/>
              </a:lnSpc>
              <a:spcAft>
                <a:spcPts val="0"/>
              </a:spcAft>
              <a:buFont typeface="Calibri" panose="020F0502020204030204" pitchFamily="34" charset="0"/>
              <a:buChar char="-"/>
            </a:pPr>
            <a:r>
              <a:rPr lang="fr-FR" sz="1200" dirty="0">
                <a:solidFill>
                  <a:srgbClr val="7F7F7F"/>
                </a:solidFill>
              </a:rPr>
              <a:t>Hébergement : 6 € par nuitée (petit déjeuner compris)</a:t>
            </a:r>
          </a:p>
          <a:p>
            <a:pPr marL="342900" lvl="0" indent="-342900">
              <a:lnSpc>
                <a:spcPct val="115000"/>
              </a:lnSpc>
              <a:spcAft>
                <a:spcPts val="0"/>
              </a:spcAft>
              <a:buFont typeface="Calibri" panose="020F0502020204030204" pitchFamily="34" charset="0"/>
              <a:buChar char="-"/>
            </a:pPr>
            <a:r>
              <a:rPr lang="fr-FR" sz="1200" dirty="0">
                <a:solidFill>
                  <a:srgbClr val="7F7F7F"/>
                </a:solidFill>
              </a:rPr>
              <a:t>Restauration : 3€ par repas</a:t>
            </a:r>
          </a:p>
          <a:p>
            <a:pPr marL="342900" lvl="0" indent="-342900">
              <a:lnSpc>
                <a:spcPct val="115000"/>
              </a:lnSpc>
              <a:spcAft>
                <a:spcPts val="0"/>
              </a:spcAft>
              <a:buFont typeface="Calibri" panose="020F0502020204030204" pitchFamily="34" charset="0"/>
              <a:buChar char="-"/>
            </a:pPr>
            <a:r>
              <a:rPr lang="fr-FR" sz="1200" dirty="0">
                <a:solidFill>
                  <a:srgbClr val="7F7F7F"/>
                </a:solidFill>
              </a:rPr>
              <a:t>En cas de de pension complète : déjeuner + diner + nuitée 12€</a:t>
            </a:r>
          </a:p>
          <a:p>
            <a:pPr marL="342900" lvl="0" indent="-342900">
              <a:lnSpc>
                <a:spcPct val="115000"/>
              </a:lnSpc>
              <a:spcAft>
                <a:spcPts val="0"/>
              </a:spcAft>
              <a:buFont typeface="Calibri" panose="020F0502020204030204" pitchFamily="34" charset="0"/>
              <a:buChar char="-"/>
            </a:pPr>
            <a:r>
              <a:rPr lang="fr-FR" sz="1200" dirty="0">
                <a:solidFill>
                  <a:srgbClr val="7F7F7F"/>
                </a:solidFill>
              </a:rPr>
              <a:t>Mobilité Européenne : forfait de 1.200€</a:t>
            </a:r>
          </a:p>
          <a:p>
            <a:pPr marL="342900" lvl="0" indent="-342900">
              <a:lnSpc>
                <a:spcPct val="115000"/>
              </a:lnSpc>
              <a:spcAft>
                <a:spcPts val="0"/>
              </a:spcAft>
              <a:buFont typeface="Calibri" panose="020F0502020204030204" pitchFamily="34" charset="0"/>
              <a:buChar char="-"/>
            </a:pPr>
            <a:r>
              <a:rPr lang="fr-FR" sz="1200" dirty="0">
                <a:solidFill>
                  <a:srgbClr val="7F7F7F"/>
                </a:solidFill>
              </a:rPr>
              <a:t>Mobilité Internationale : forfait de 1.500€</a:t>
            </a:r>
          </a:p>
          <a:p>
            <a:pPr>
              <a:lnSpc>
                <a:spcPct val="115000"/>
              </a:lnSpc>
              <a:spcAft>
                <a:spcPts val="0"/>
              </a:spcAft>
            </a:pPr>
            <a:r>
              <a:rPr lang="fr-FR" sz="1100" dirty="0">
                <a:latin typeface="Calibri" panose="020F0502020204030204" pitchFamily="34" charset="0"/>
                <a:ea typeface="Times New Roman" panose="02020603050405020304" pitchFamily="18" charset="0"/>
                <a:cs typeface="Times New Roman" panose="02020603050405020304" pitchFamily="18" charset="0"/>
              </a:rPr>
              <a:t>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100" b="1" i="1" dirty="0">
                <a:solidFill>
                  <a:srgbClr val="7F7F7F"/>
                </a:solidFill>
              </a:rPr>
              <a:t>Il n’est pas demandé de justificatifs des frais annexes par OPCO Mobilités mais le CFA doit être en mesure de justifier par tout moyen de la réalité des dépenses engagées, en cas de contrôle.  </a:t>
            </a:r>
          </a:p>
          <a:p>
            <a:pPr>
              <a:lnSpc>
                <a:spcPct val="115000"/>
              </a:lnSpc>
              <a:spcAft>
                <a:spcPts val="0"/>
              </a:spcAft>
            </a:pPr>
            <a:r>
              <a:rPr lang="fr-FR" sz="1100" dirty="0">
                <a:latin typeface="Calibri" panose="020F0502020204030204" pitchFamily="34" charset="0"/>
                <a:ea typeface="Times New Roman" panose="02020603050405020304" pitchFamily="18" charset="0"/>
                <a:cs typeface="Times New Roman" panose="02020603050405020304" pitchFamily="18" charset="0"/>
              </a:rPr>
              <a:t>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100" dirty="0">
                <a:solidFill>
                  <a:srgbClr val="7F7F7F"/>
                </a:solidFill>
              </a:rPr>
              <a:t>Les frais de premiers équipements ne sont pas éligibles au titre du stock des contrats sous convention régionale.</a:t>
            </a:r>
          </a:p>
          <a:p>
            <a:pPr>
              <a:lnSpc>
                <a:spcPct val="115000"/>
              </a:lnSpc>
              <a:spcAft>
                <a:spcPts val="0"/>
              </a:spcAft>
            </a:pPr>
            <a:endParaRPr lang="fr-FR" sz="1100" dirty="0">
              <a:solidFill>
                <a:srgbClr val="7F7F7F"/>
              </a:solidFill>
            </a:endParaRPr>
          </a:p>
          <a:p>
            <a:pPr>
              <a:lnSpc>
                <a:spcPct val="115000"/>
              </a:lnSpc>
              <a:spcAft>
                <a:spcPts val="0"/>
              </a:spcAft>
            </a:pPr>
            <a:r>
              <a:rPr lang="fr-FR" sz="1100" b="1" dirty="0">
                <a:solidFill>
                  <a:srgbClr val="7F7F7F"/>
                </a:solidFill>
              </a:rPr>
              <a:t>Les frais de mobilité </a:t>
            </a:r>
            <a:r>
              <a:rPr lang="fr-FR" sz="1100" dirty="0">
                <a:solidFill>
                  <a:srgbClr val="7F7F7F"/>
                </a:solidFill>
              </a:rPr>
              <a:t>sont des forfaits. Une seule mobilité par apprenti et par contrat. Cette ressource couvre le fonctionnement du CFA (référent mobilité, coûts de structure, développement des partenariats, …)  et non la mobilité du jeune (salaires, frais,…).</a:t>
            </a:r>
          </a:p>
          <a:p>
            <a:pPr>
              <a:lnSpc>
                <a:spcPct val="115000"/>
              </a:lnSpc>
              <a:spcAft>
                <a:spcPts val="0"/>
              </a:spcAft>
            </a:pPr>
            <a:endParaRPr lang="fr-FR" sz="1100" dirty="0">
              <a:solidFill>
                <a:srgbClr val="7F7F7F"/>
              </a:solidFill>
            </a:endParaRPr>
          </a:p>
          <a:p>
            <a:pPr>
              <a:lnSpc>
                <a:spcPct val="115000"/>
              </a:lnSpc>
              <a:spcAft>
                <a:spcPts val="0"/>
              </a:spcAft>
            </a:pPr>
            <a:r>
              <a:rPr lang="fr-FR" sz="1100" dirty="0">
                <a:solidFill>
                  <a:srgbClr val="7F7F7F"/>
                </a:solidFill>
              </a:rPr>
              <a:t>Les frais annexes des contrats sous convention régionale doivent être facturés à l’issue du contrat ou au même rythme que les acomptes des frais de formation.</a:t>
            </a:r>
          </a:p>
          <a:p>
            <a:pPr>
              <a:lnSpc>
                <a:spcPct val="115000"/>
              </a:lnSpc>
              <a:spcAft>
                <a:spcPts val="0"/>
              </a:spcAft>
            </a:pPr>
            <a:r>
              <a:rPr lang="fr-FR" sz="1100" dirty="0">
                <a:solidFill>
                  <a:srgbClr val="7F7F7F"/>
                </a:solidFill>
              </a:rPr>
              <a:t>La facture peut être individuelle ou groupée et devra mentionner, pour chaque apprenti, la nature de frais ainsi que le montant correspondant.</a:t>
            </a:r>
          </a:p>
        </p:txBody>
      </p:sp>
      <p:sp>
        <p:nvSpPr>
          <p:cNvPr id="17" name="Rectangle 16"/>
          <p:cNvSpPr/>
          <p:nvPr/>
        </p:nvSpPr>
        <p:spPr>
          <a:xfrm>
            <a:off x="1782808" y="2217686"/>
            <a:ext cx="234914" cy="281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7F7F7F"/>
                </a:solidFill>
                <a:sym typeface="Wingdings" panose="05000000000000000000" pitchFamily="2" charset="2"/>
              </a:rPr>
              <a:t></a:t>
            </a:r>
            <a:endParaRPr lang="fr-FR" dirty="0">
              <a:solidFill>
                <a:srgbClr val="7F7F7F"/>
              </a:solidFill>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555" y="9803528"/>
            <a:ext cx="421453" cy="421453"/>
          </a:xfrm>
          <a:prstGeom prst="rect">
            <a:avLst/>
          </a:prstGeom>
        </p:spPr>
      </p:pic>
      <p:sp>
        <p:nvSpPr>
          <p:cNvPr id="124" name="Ellipse 123"/>
          <p:cNvSpPr/>
          <p:nvPr/>
        </p:nvSpPr>
        <p:spPr>
          <a:xfrm>
            <a:off x="1651127" y="3366536"/>
            <a:ext cx="465987" cy="437493"/>
          </a:xfrm>
          <a:prstGeom prst="ellipse">
            <a:avLst/>
          </a:prstGeom>
          <a:solidFill>
            <a:schemeClr val="bg1"/>
          </a:solidFill>
          <a:ln w="57150">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Ellipse 124"/>
          <p:cNvSpPr/>
          <p:nvPr/>
        </p:nvSpPr>
        <p:spPr>
          <a:xfrm>
            <a:off x="1623028" y="5441547"/>
            <a:ext cx="465987" cy="437493"/>
          </a:xfrm>
          <a:prstGeom prst="ellipse">
            <a:avLst/>
          </a:prstGeom>
          <a:solidFill>
            <a:schemeClr val="bg1"/>
          </a:solidFill>
          <a:ln w="57150">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Rectangle 114"/>
          <p:cNvSpPr/>
          <p:nvPr/>
        </p:nvSpPr>
        <p:spPr>
          <a:xfrm>
            <a:off x="1785000" y="3456068"/>
            <a:ext cx="206734" cy="2485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7F7F7F"/>
                </a:solidFill>
                <a:sym typeface="Wingdings" panose="05000000000000000000" pitchFamily="2" charset="2"/>
              </a:rPr>
              <a:t></a:t>
            </a:r>
            <a:endParaRPr lang="fr-FR" dirty="0"/>
          </a:p>
        </p:txBody>
      </p:sp>
      <p:sp>
        <p:nvSpPr>
          <p:cNvPr id="116" name="Rectangle 115"/>
          <p:cNvSpPr/>
          <p:nvPr/>
        </p:nvSpPr>
        <p:spPr>
          <a:xfrm>
            <a:off x="1752715" y="5552197"/>
            <a:ext cx="222472" cy="214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7F7F7F"/>
                </a:solidFill>
                <a:sym typeface="Wingdings" panose="05000000000000000000" pitchFamily="2" charset="2"/>
              </a:rPr>
              <a:t></a:t>
            </a:r>
            <a:endParaRPr lang="fr-FR" dirty="0"/>
          </a:p>
        </p:txBody>
      </p:sp>
      <p:pic>
        <p:nvPicPr>
          <p:cNvPr id="2" name="Image 1">
            <a:extLst>
              <a:ext uri="{FF2B5EF4-FFF2-40B4-BE49-F238E27FC236}">
                <a16:creationId xmlns:a16="http://schemas.microsoft.com/office/drawing/2014/main" id="{345F4D31-589E-4D1E-979D-6D4F95ACA1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 y="15795"/>
            <a:ext cx="7558222" cy="1651376"/>
          </a:xfrm>
          <a:prstGeom prst="rect">
            <a:avLst/>
          </a:prstGeom>
        </p:spPr>
      </p:pic>
      <p:pic>
        <p:nvPicPr>
          <p:cNvPr id="3" name="Image 2">
            <a:extLst>
              <a:ext uri="{FF2B5EF4-FFF2-40B4-BE49-F238E27FC236}">
                <a16:creationId xmlns:a16="http://schemas.microsoft.com/office/drawing/2014/main" id="{267BC924-1BB7-403A-B0EE-FDA56BC53B6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1218" y="209192"/>
            <a:ext cx="1236371" cy="991166"/>
          </a:xfrm>
          <a:prstGeom prst="rect">
            <a:avLst/>
          </a:prstGeom>
        </p:spPr>
      </p:pic>
      <p:sp>
        <p:nvSpPr>
          <p:cNvPr id="4" name="ZoneTexte 3">
            <a:extLst>
              <a:ext uri="{FF2B5EF4-FFF2-40B4-BE49-F238E27FC236}">
                <a16:creationId xmlns:a16="http://schemas.microsoft.com/office/drawing/2014/main" id="{4D75ADEC-DBE9-40B6-A439-CDB218D95FF4}"/>
              </a:ext>
            </a:extLst>
          </p:cNvPr>
          <p:cNvSpPr txBox="1"/>
          <p:nvPr/>
        </p:nvSpPr>
        <p:spPr>
          <a:xfrm>
            <a:off x="2884869" y="567690"/>
            <a:ext cx="4311800" cy="553998"/>
          </a:xfrm>
          <a:prstGeom prst="rect">
            <a:avLst/>
          </a:prstGeom>
          <a:noFill/>
        </p:spPr>
        <p:txBody>
          <a:bodyPr wrap="square" rtlCol="0">
            <a:spAutoFit/>
          </a:bodyPr>
          <a:lstStyle/>
          <a:p>
            <a:r>
              <a:rPr lang="fr-FR" sz="3000" b="1" dirty="0">
                <a:solidFill>
                  <a:schemeClr val="bg1"/>
                </a:solidFill>
                <a:latin typeface="Arial" panose="020B0604020202020204" pitchFamily="34" charset="0"/>
                <a:cs typeface="Arial" panose="020B0604020202020204" pitchFamily="34" charset="0"/>
              </a:rPr>
              <a:t>Précisions</a:t>
            </a:r>
          </a:p>
        </p:txBody>
      </p:sp>
      <p:pic>
        <p:nvPicPr>
          <p:cNvPr id="5" name="Image 4" descr="Une image contenant dessin&#10;&#10;Description générée automatiquement">
            <a:extLst>
              <a:ext uri="{FF2B5EF4-FFF2-40B4-BE49-F238E27FC236}">
                <a16:creationId xmlns:a16="http://schemas.microsoft.com/office/drawing/2014/main" id="{B4C16632-51DB-4BA2-B92A-E9E3F6E11F5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93059" y="3839565"/>
            <a:ext cx="493189" cy="461131"/>
          </a:xfrm>
          <a:prstGeom prst="rect">
            <a:avLst/>
          </a:prstGeom>
        </p:spPr>
      </p:pic>
      <p:pic>
        <p:nvPicPr>
          <p:cNvPr id="6" name="Image 5">
            <a:extLst>
              <a:ext uri="{FF2B5EF4-FFF2-40B4-BE49-F238E27FC236}">
                <a16:creationId xmlns:a16="http://schemas.microsoft.com/office/drawing/2014/main" id="{FACEED68-EFCD-486F-9DD5-4BE731F5A84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93059" y="2143435"/>
            <a:ext cx="398078" cy="504013"/>
          </a:xfrm>
          <a:prstGeom prst="rect">
            <a:avLst/>
          </a:prstGeom>
        </p:spPr>
      </p:pic>
    </p:spTree>
    <p:extLst>
      <p:ext uri="{BB962C8B-B14F-4D97-AF65-F5344CB8AC3E}">
        <p14:creationId xmlns:p14="http://schemas.microsoft.com/office/powerpoint/2010/main" val="3957470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55" y="9306223"/>
            <a:ext cx="421453" cy="421453"/>
          </a:xfrm>
          <a:prstGeom prst="rect">
            <a:avLst/>
          </a:prstGeom>
        </p:spPr>
      </p:pic>
      <p:sp>
        <p:nvSpPr>
          <p:cNvPr id="6" name="Rectangle 5"/>
          <p:cNvSpPr/>
          <p:nvPr/>
        </p:nvSpPr>
        <p:spPr>
          <a:xfrm>
            <a:off x="541610" y="1708157"/>
            <a:ext cx="6702427" cy="8217634"/>
          </a:xfrm>
          <a:prstGeom prst="rect">
            <a:avLst/>
          </a:prstGeom>
        </p:spPr>
        <p:txBody>
          <a:bodyPr wrap="square">
            <a:spAutoFit/>
          </a:bodyPr>
          <a:lstStyle/>
          <a:p>
            <a:endParaRPr lang="fr-FR" sz="1100" dirty="0"/>
          </a:p>
          <a:p>
            <a:endParaRPr lang="fr-FR" sz="1100" u="sng" dirty="0"/>
          </a:p>
          <a:p>
            <a:r>
              <a:rPr lang="fr-FR" sz="1100" b="1" dirty="0"/>
              <a:t>Pour les branches professionnelles :</a:t>
            </a:r>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b="1" dirty="0"/>
          </a:p>
          <a:p>
            <a:endParaRPr lang="fr-FR" sz="1100" b="1" dirty="0"/>
          </a:p>
          <a:p>
            <a:r>
              <a:rPr lang="fr-FR" sz="1100" b="1" dirty="0"/>
              <a:t>Pour les branches professionnelles :</a:t>
            </a:r>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pPr lvl="0"/>
            <a:endParaRPr lang="fr-FR" sz="1100" dirty="0"/>
          </a:p>
          <a:p>
            <a:pPr marL="180975" lvl="0"/>
            <a:endParaRPr lang="fr-FR" sz="1100" dirty="0"/>
          </a:p>
        </p:txBody>
      </p:sp>
      <p:graphicFrame>
        <p:nvGraphicFramePr>
          <p:cNvPr id="2" name="Tableau 1"/>
          <p:cNvGraphicFramePr>
            <a:graphicFrameLocks noGrp="1"/>
          </p:cNvGraphicFramePr>
          <p:nvPr>
            <p:extLst>
              <p:ext uri="{D42A27DB-BD31-4B8C-83A1-F6EECF244321}">
                <p14:modId xmlns:p14="http://schemas.microsoft.com/office/powerpoint/2010/main" val="2262242930"/>
              </p:ext>
            </p:extLst>
          </p:nvPr>
        </p:nvGraphicFramePr>
        <p:xfrm>
          <a:off x="435012" y="3478847"/>
          <a:ext cx="6702426" cy="1892055"/>
        </p:xfrm>
        <a:graphic>
          <a:graphicData uri="http://schemas.openxmlformats.org/drawingml/2006/table">
            <a:tbl>
              <a:tblPr firstRow="1" firstCol="1" bandRow="1">
                <a:tableStyleId>{5C22544A-7EE6-4342-B048-85BDC9FD1C3A}</a:tableStyleId>
              </a:tblPr>
              <a:tblGrid>
                <a:gridCol w="1813598">
                  <a:extLst>
                    <a:ext uri="{9D8B030D-6E8A-4147-A177-3AD203B41FA5}">
                      <a16:colId xmlns:a16="http://schemas.microsoft.com/office/drawing/2014/main" val="20000"/>
                    </a:ext>
                  </a:extLst>
                </a:gridCol>
                <a:gridCol w="1084215">
                  <a:extLst>
                    <a:ext uri="{9D8B030D-6E8A-4147-A177-3AD203B41FA5}">
                      <a16:colId xmlns:a16="http://schemas.microsoft.com/office/drawing/2014/main" val="20001"/>
                    </a:ext>
                  </a:extLst>
                </a:gridCol>
                <a:gridCol w="847660">
                  <a:extLst>
                    <a:ext uri="{9D8B030D-6E8A-4147-A177-3AD203B41FA5}">
                      <a16:colId xmlns:a16="http://schemas.microsoft.com/office/drawing/2014/main" val="20002"/>
                    </a:ext>
                  </a:extLst>
                </a:gridCol>
                <a:gridCol w="857517">
                  <a:extLst>
                    <a:ext uri="{9D8B030D-6E8A-4147-A177-3AD203B41FA5}">
                      <a16:colId xmlns:a16="http://schemas.microsoft.com/office/drawing/2014/main" val="20003"/>
                    </a:ext>
                  </a:extLst>
                </a:gridCol>
                <a:gridCol w="2099436">
                  <a:extLst>
                    <a:ext uri="{9D8B030D-6E8A-4147-A177-3AD203B41FA5}">
                      <a16:colId xmlns:a16="http://schemas.microsoft.com/office/drawing/2014/main" val="20004"/>
                    </a:ext>
                  </a:extLst>
                </a:gridCol>
              </a:tblGrid>
              <a:tr h="297625">
                <a:tc>
                  <a:txBody>
                    <a:bodyPr/>
                    <a:lstStyle/>
                    <a:p>
                      <a:pPr algn="ctr">
                        <a:spcAft>
                          <a:spcPts val="0"/>
                        </a:spcAft>
                      </a:pPr>
                      <a:r>
                        <a:rPr lang="fr-FR" sz="800" dirty="0">
                          <a:effectLst/>
                        </a:rPr>
                        <a:t>Région administrative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ctr">
                        <a:spcAft>
                          <a:spcPts val="0"/>
                        </a:spcAft>
                      </a:pPr>
                      <a:r>
                        <a:rPr lang="fr-FR" sz="800" dirty="0">
                          <a:effectLst/>
                        </a:rPr>
                        <a:t>Prénom / Nom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ctr">
                        <a:spcAft>
                          <a:spcPts val="0"/>
                        </a:spcAft>
                      </a:pPr>
                      <a:r>
                        <a:rPr lang="fr-FR" sz="800" dirty="0">
                          <a:effectLst/>
                        </a:rPr>
                        <a:t>Téléphone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ctr">
                        <a:spcAft>
                          <a:spcPts val="0"/>
                        </a:spcAft>
                      </a:pPr>
                      <a:r>
                        <a:rPr lang="fr-FR" sz="800" dirty="0">
                          <a:effectLst/>
                        </a:rPr>
                        <a:t>Mobile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ctr">
                        <a:spcAft>
                          <a:spcPts val="0"/>
                        </a:spcAft>
                      </a:pPr>
                      <a:r>
                        <a:rPr lang="fr-FR" sz="800" dirty="0">
                          <a:effectLst/>
                        </a:rPr>
                        <a:t>Mail</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extLst>
                  <a:ext uri="{0D108BD9-81ED-4DB2-BD59-A6C34878D82A}">
                    <a16:rowId xmlns:a16="http://schemas.microsoft.com/office/drawing/2014/main" val="10000"/>
                  </a:ext>
                </a:extLst>
              </a:tr>
              <a:tr h="159443">
                <a:tc>
                  <a:txBody>
                    <a:bodyPr/>
                    <a:lstStyle/>
                    <a:p>
                      <a:pPr algn="l">
                        <a:spcAft>
                          <a:spcPts val="0"/>
                        </a:spcAft>
                      </a:pPr>
                      <a:r>
                        <a:rPr lang="fr-FR" sz="800" dirty="0">
                          <a:effectLst/>
                        </a:rPr>
                        <a:t>Centre Val de Loire / Pays de la Loire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l">
                        <a:spcAft>
                          <a:spcPts val="0"/>
                        </a:spcAft>
                      </a:pPr>
                      <a:r>
                        <a:rPr lang="fr-FR" sz="800">
                          <a:effectLst/>
                        </a:rPr>
                        <a:t>Christelle SUREAU</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02 18 84 23 54</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06 60 33 10 40</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3"/>
                        </a:rPr>
                        <a:t>christelle.sureau@opcomobilites.fr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1"/>
                  </a:ext>
                </a:extLst>
              </a:tr>
              <a:tr h="159443">
                <a:tc>
                  <a:txBody>
                    <a:bodyPr/>
                    <a:lstStyle/>
                    <a:p>
                      <a:pPr algn="l">
                        <a:spcAft>
                          <a:spcPts val="0"/>
                        </a:spcAft>
                      </a:pPr>
                      <a:r>
                        <a:rPr lang="fr-FR" sz="800" dirty="0">
                          <a:effectLst/>
                        </a:rPr>
                        <a:t>Bretagne / Normandie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l">
                        <a:spcAft>
                          <a:spcPts val="0"/>
                        </a:spcAft>
                      </a:pPr>
                      <a:r>
                        <a:rPr lang="fr-FR" sz="800" dirty="0">
                          <a:effectLst/>
                        </a:rPr>
                        <a:t>Christelle MATHAN</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02 22 74 14 88</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06 67 52 85 51</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4"/>
                        </a:rPr>
                        <a:t>christelle.mathan@opcomobilites.fr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2"/>
                  </a:ext>
                </a:extLst>
              </a:tr>
              <a:tr h="159443">
                <a:tc>
                  <a:txBody>
                    <a:bodyPr/>
                    <a:lstStyle/>
                    <a:p>
                      <a:pPr algn="l">
                        <a:spcAft>
                          <a:spcPts val="0"/>
                        </a:spcAft>
                      </a:pPr>
                      <a:r>
                        <a:rPr lang="fr-FR" sz="800" dirty="0">
                          <a:effectLst/>
                        </a:rPr>
                        <a:t>Languedoc Roussillon / Midi Pyrénées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l">
                        <a:spcAft>
                          <a:spcPts val="0"/>
                        </a:spcAft>
                      </a:pPr>
                      <a:r>
                        <a:rPr lang="fr-FR" sz="800">
                          <a:effectLst/>
                        </a:rPr>
                        <a:t>Virginie THALAMAS</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04 34 17 08 33</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06 84 50 42 99</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5"/>
                        </a:rPr>
                        <a:t>virginie.thalamas@opcomobilites.fr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3"/>
                  </a:ext>
                </a:extLst>
              </a:tr>
              <a:tr h="159443">
                <a:tc>
                  <a:txBody>
                    <a:bodyPr/>
                    <a:lstStyle/>
                    <a:p>
                      <a:pPr algn="l">
                        <a:spcAft>
                          <a:spcPts val="0"/>
                        </a:spcAft>
                      </a:pPr>
                      <a:r>
                        <a:rPr lang="fr-FR" sz="800" dirty="0">
                          <a:effectLst/>
                        </a:rPr>
                        <a:t>Grand Est</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l">
                        <a:spcAft>
                          <a:spcPts val="0"/>
                        </a:spcAft>
                      </a:pPr>
                      <a:r>
                        <a:rPr lang="fr-FR" sz="800">
                          <a:effectLst/>
                        </a:rPr>
                        <a:t>Rachel BODAINE</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03 55 35 10 70</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06 73 19 33 02</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6"/>
                        </a:rPr>
                        <a:t>rachel.bodaine@opcomobilites.fr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4"/>
                  </a:ext>
                </a:extLst>
              </a:tr>
              <a:tr h="159443">
                <a:tc>
                  <a:txBody>
                    <a:bodyPr/>
                    <a:lstStyle/>
                    <a:p>
                      <a:pPr algn="l">
                        <a:spcAft>
                          <a:spcPts val="0"/>
                        </a:spcAft>
                      </a:pPr>
                      <a:r>
                        <a:rPr lang="fr-FR" sz="800" dirty="0">
                          <a:effectLst/>
                        </a:rPr>
                        <a:t>Nouvelle Aquitaine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l">
                        <a:spcAft>
                          <a:spcPts val="0"/>
                        </a:spcAft>
                      </a:pPr>
                      <a:r>
                        <a:rPr lang="fr-FR" sz="800">
                          <a:effectLst/>
                        </a:rPr>
                        <a:t>Leslie REDONNET</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05 47 33 73 01</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06 99 32 32 58</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7"/>
                        </a:rPr>
                        <a:t>leslie.redonnet@opcomobilites.fr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5"/>
                  </a:ext>
                </a:extLst>
              </a:tr>
              <a:tr h="159443">
                <a:tc>
                  <a:txBody>
                    <a:bodyPr/>
                    <a:lstStyle/>
                    <a:p>
                      <a:pPr algn="l">
                        <a:spcAft>
                          <a:spcPts val="0"/>
                        </a:spcAft>
                      </a:pPr>
                      <a:r>
                        <a:rPr lang="fr-FR" sz="800" dirty="0">
                          <a:effectLst/>
                        </a:rPr>
                        <a:t>Provence Alpes Côte d'Azur / Corse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l">
                        <a:spcAft>
                          <a:spcPts val="0"/>
                        </a:spcAft>
                      </a:pPr>
                      <a:r>
                        <a:rPr lang="fr-FR" sz="800">
                          <a:effectLst/>
                        </a:rPr>
                        <a:t>Christophe BATTAGLIA</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04 86 76 15 75</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06 31 66 17 22</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8"/>
                        </a:rPr>
                        <a:t>christophe.battaglia@opcomobilites.fr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6"/>
                  </a:ext>
                </a:extLst>
              </a:tr>
              <a:tr h="159443">
                <a:tc>
                  <a:txBody>
                    <a:bodyPr/>
                    <a:lstStyle/>
                    <a:p>
                      <a:pPr algn="l">
                        <a:spcAft>
                          <a:spcPts val="0"/>
                        </a:spcAft>
                      </a:pPr>
                      <a:r>
                        <a:rPr lang="fr-FR" sz="800" dirty="0">
                          <a:effectLst/>
                        </a:rPr>
                        <a:t>Ile de France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l">
                        <a:spcAft>
                          <a:spcPts val="0"/>
                        </a:spcAft>
                      </a:pPr>
                      <a:r>
                        <a:rPr lang="fr-FR" sz="800" dirty="0">
                          <a:effectLst/>
                        </a:rPr>
                        <a:t>Valentine </a:t>
                      </a:r>
                      <a:r>
                        <a:rPr lang="fr-FR" sz="800" dirty="0" err="1">
                          <a:effectLst/>
                        </a:rPr>
                        <a:t>FRUCH</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01 81 88 13 48</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07 63 01 42 75</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9"/>
                        </a:rPr>
                        <a:t>valentine.fruch@opcomobilites.fr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7"/>
                  </a:ext>
                </a:extLst>
              </a:tr>
              <a:tr h="159443">
                <a:tc>
                  <a:txBody>
                    <a:bodyPr/>
                    <a:lstStyle/>
                    <a:p>
                      <a:pPr algn="l">
                        <a:spcAft>
                          <a:spcPts val="0"/>
                        </a:spcAft>
                      </a:pPr>
                      <a:r>
                        <a:rPr lang="fr-FR" sz="800" dirty="0">
                          <a:effectLst/>
                        </a:rPr>
                        <a:t>Bourgogne / Franche Comté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l">
                        <a:spcAft>
                          <a:spcPts val="0"/>
                        </a:spcAft>
                      </a:pPr>
                      <a:r>
                        <a:rPr lang="fr-FR" sz="800">
                          <a:effectLst/>
                        </a:rPr>
                        <a:t>Florian VERGER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03 70 72 12 41</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06 84 50 40 68</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10"/>
                        </a:rPr>
                        <a:t>florian.verger@opcomobilites.fr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8"/>
                  </a:ext>
                </a:extLst>
              </a:tr>
              <a:tr h="159443">
                <a:tc>
                  <a:txBody>
                    <a:bodyPr/>
                    <a:lstStyle/>
                    <a:p>
                      <a:pPr algn="l">
                        <a:spcAft>
                          <a:spcPts val="0"/>
                        </a:spcAft>
                      </a:pPr>
                      <a:r>
                        <a:rPr lang="fr-FR" sz="800" dirty="0">
                          <a:effectLst/>
                        </a:rPr>
                        <a:t>Auvergne / Rhône Alpes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l">
                        <a:spcAft>
                          <a:spcPts val="0"/>
                        </a:spcAft>
                      </a:pPr>
                      <a:r>
                        <a:rPr lang="fr-FR" sz="800">
                          <a:effectLst/>
                        </a:rPr>
                        <a:t>Romain BODIN</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04 72 01 42 19</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06 82 68 42 07</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11"/>
                        </a:rPr>
                        <a:t>romain.bodin@opcomobilites.fr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9"/>
                  </a:ext>
                </a:extLst>
              </a:tr>
              <a:tr h="159443">
                <a:tc>
                  <a:txBody>
                    <a:bodyPr/>
                    <a:lstStyle/>
                    <a:p>
                      <a:pPr algn="l">
                        <a:spcAft>
                          <a:spcPts val="0"/>
                        </a:spcAft>
                      </a:pPr>
                      <a:r>
                        <a:rPr lang="fr-FR" sz="800" dirty="0">
                          <a:effectLst/>
                        </a:rPr>
                        <a:t>Hauts de France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00AEBD"/>
                    </a:solidFill>
                  </a:tcPr>
                </a:tc>
                <a:tc>
                  <a:txBody>
                    <a:bodyPr/>
                    <a:lstStyle/>
                    <a:p>
                      <a:pPr algn="l">
                        <a:spcAft>
                          <a:spcPts val="0"/>
                        </a:spcAft>
                      </a:pPr>
                      <a:r>
                        <a:rPr lang="fr-FR" sz="800">
                          <a:effectLst/>
                        </a:rPr>
                        <a:t>Céline DURIBREUX</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03 62 93 02 66</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06 84 50 42 49</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12"/>
                        </a:rPr>
                        <a:t>celine.duribreux@opcomobilites.fr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10"/>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2607591190"/>
              </p:ext>
            </p:extLst>
          </p:nvPr>
        </p:nvGraphicFramePr>
        <p:xfrm>
          <a:off x="445801" y="8368122"/>
          <a:ext cx="6708814" cy="2118368"/>
        </p:xfrm>
        <a:graphic>
          <a:graphicData uri="http://schemas.openxmlformats.org/drawingml/2006/table">
            <a:tbl>
              <a:tblPr firstRow="1" firstCol="1" bandRow="1">
                <a:tableStyleId>{5C22544A-7EE6-4342-B048-85BDC9FD1C3A}</a:tableStyleId>
              </a:tblPr>
              <a:tblGrid>
                <a:gridCol w="1815328">
                  <a:extLst>
                    <a:ext uri="{9D8B030D-6E8A-4147-A177-3AD203B41FA5}">
                      <a16:colId xmlns:a16="http://schemas.microsoft.com/office/drawing/2014/main" val="20000"/>
                    </a:ext>
                  </a:extLst>
                </a:gridCol>
                <a:gridCol w="1085249">
                  <a:extLst>
                    <a:ext uri="{9D8B030D-6E8A-4147-A177-3AD203B41FA5}">
                      <a16:colId xmlns:a16="http://schemas.microsoft.com/office/drawing/2014/main" val="20001"/>
                    </a:ext>
                  </a:extLst>
                </a:gridCol>
                <a:gridCol w="848468">
                  <a:extLst>
                    <a:ext uri="{9D8B030D-6E8A-4147-A177-3AD203B41FA5}">
                      <a16:colId xmlns:a16="http://schemas.microsoft.com/office/drawing/2014/main" val="20002"/>
                    </a:ext>
                  </a:extLst>
                </a:gridCol>
                <a:gridCol w="858333">
                  <a:extLst>
                    <a:ext uri="{9D8B030D-6E8A-4147-A177-3AD203B41FA5}">
                      <a16:colId xmlns:a16="http://schemas.microsoft.com/office/drawing/2014/main" val="20003"/>
                    </a:ext>
                  </a:extLst>
                </a:gridCol>
                <a:gridCol w="2101436">
                  <a:extLst>
                    <a:ext uri="{9D8B030D-6E8A-4147-A177-3AD203B41FA5}">
                      <a16:colId xmlns:a16="http://schemas.microsoft.com/office/drawing/2014/main" val="20004"/>
                    </a:ext>
                  </a:extLst>
                </a:gridCol>
              </a:tblGrid>
              <a:tr h="285164">
                <a:tc>
                  <a:txBody>
                    <a:bodyPr/>
                    <a:lstStyle/>
                    <a:p>
                      <a:pPr algn="ctr">
                        <a:spcAft>
                          <a:spcPts val="0"/>
                        </a:spcAft>
                      </a:pPr>
                      <a:r>
                        <a:rPr lang="fr-FR" sz="800" dirty="0">
                          <a:effectLst/>
                        </a:rPr>
                        <a:t>Région administrative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ctr">
                        <a:spcAft>
                          <a:spcPts val="0"/>
                        </a:spcAft>
                      </a:pPr>
                      <a:r>
                        <a:rPr lang="fr-FR" sz="800" dirty="0">
                          <a:effectLst/>
                        </a:rPr>
                        <a:t>Prénom / Nom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ctr">
                        <a:spcAft>
                          <a:spcPts val="0"/>
                        </a:spcAft>
                      </a:pPr>
                      <a:r>
                        <a:rPr lang="fr-FR" sz="800" dirty="0">
                          <a:effectLst/>
                        </a:rPr>
                        <a:t>Téléphone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ctr">
                        <a:spcAft>
                          <a:spcPts val="0"/>
                        </a:spcAft>
                      </a:pPr>
                      <a:r>
                        <a:rPr lang="fr-FR" sz="800" dirty="0">
                          <a:effectLst/>
                        </a:rPr>
                        <a:t>Mobile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ctr">
                        <a:spcAft>
                          <a:spcPts val="0"/>
                        </a:spcAft>
                      </a:pPr>
                      <a:r>
                        <a:rPr lang="fr-FR" sz="800" dirty="0">
                          <a:effectLst/>
                        </a:rPr>
                        <a:t>Mail</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extLst>
                  <a:ext uri="{0D108BD9-81ED-4DB2-BD59-A6C34878D82A}">
                    <a16:rowId xmlns:a16="http://schemas.microsoft.com/office/drawing/2014/main" val="10000"/>
                  </a:ext>
                </a:extLst>
              </a:tr>
              <a:tr h="152767">
                <a:tc>
                  <a:txBody>
                    <a:bodyPr/>
                    <a:lstStyle/>
                    <a:p>
                      <a:pPr algn="l">
                        <a:spcAft>
                          <a:spcPts val="0"/>
                        </a:spcAft>
                      </a:pPr>
                      <a:r>
                        <a:rPr lang="fr-FR" sz="800" dirty="0">
                          <a:effectLst/>
                        </a:rPr>
                        <a:t>Centre Val de Loire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a:effectLst/>
                        </a:rPr>
                        <a:t>Eloïse GENESTAL</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02 54 79 89 49</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06 73 40 03 37</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13"/>
                        </a:rPr>
                        <a:t>eloise.genestal@opcomobilites.fr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1"/>
                  </a:ext>
                </a:extLst>
              </a:tr>
              <a:tr h="152767">
                <a:tc>
                  <a:txBody>
                    <a:bodyPr/>
                    <a:lstStyle/>
                    <a:p>
                      <a:pPr algn="l">
                        <a:spcAft>
                          <a:spcPts val="0"/>
                        </a:spcAft>
                      </a:pPr>
                      <a:r>
                        <a:rPr lang="fr-FR" sz="800" dirty="0">
                          <a:effectLst/>
                        </a:rPr>
                        <a:t>Pays de la Loire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a:effectLst/>
                        </a:rPr>
                        <a:t>Patrick GOMES</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02 52 33 21 52</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06 08 33 40 21</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14"/>
                        </a:rPr>
                        <a:t>patrick.gomes@opcomobilites.fr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2"/>
                  </a:ext>
                </a:extLst>
              </a:tr>
              <a:tr h="152767">
                <a:tc>
                  <a:txBody>
                    <a:bodyPr/>
                    <a:lstStyle/>
                    <a:p>
                      <a:pPr algn="l">
                        <a:spcAft>
                          <a:spcPts val="0"/>
                        </a:spcAft>
                      </a:pPr>
                      <a:r>
                        <a:rPr lang="fr-FR" sz="800" dirty="0">
                          <a:effectLst/>
                        </a:rPr>
                        <a:t>Bretagne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dirty="0">
                          <a:effectLst/>
                        </a:rPr>
                        <a:t>Nicolas MESSIEUX</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02 78 26 10 03</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06 44 23 61 70</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15"/>
                        </a:rPr>
                        <a:t>nicolas.messieux@opcomobilites.fr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3"/>
                  </a:ext>
                </a:extLst>
              </a:tr>
              <a:tr h="152767">
                <a:tc>
                  <a:txBody>
                    <a:bodyPr/>
                    <a:lstStyle/>
                    <a:p>
                      <a:pPr algn="l">
                        <a:spcAft>
                          <a:spcPts val="0"/>
                        </a:spcAft>
                      </a:pPr>
                      <a:r>
                        <a:rPr lang="fr-FR" sz="800" dirty="0">
                          <a:effectLst/>
                        </a:rPr>
                        <a:t>Normandie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dirty="0">
                          <a:effectLst/>
                        </a:rPr>
                        <a:t>Emilie RENARD</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02 78 26 10 04</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06 86 68 93 07</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16"/>
                        </a:rPr>
                        <a:t>emilie.renard@opcomobilites.fr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4"/>
                  </a:ext>
                </a:extLst>
              </a:tr>
              <a:tr h="152767">
                <a:tc>
                  <a:txBody>
                    <a:bodyPr/>
                    <a:lstStyle/>
                    <a:p>
                      <a:pPr algn="l">
                        <a:spcAft>
                          <a:spcPts val="0"/>
                        </a:spcAft>
                      </a:pPr>
                      <a:r>
                        <a:rPr lang="fr-FR" sz="800" dirty="0">
                          <a:effectLst/>
                        </a:rPr>
                        <a:t>Occitanie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a:effectLst/>
                        </a:rPr>
                        <a:t>Isabelle MASCHIO</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05 34 52 05 57</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06 85 05 36 47</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17"/>
                        </a:rPr>
                        <a:t>isabelle.maschio@opcomobilites.fr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5"/>
                  </a:ext>
                </a:extLst>
              </a:tr>
              <a:tr h="152767">
                <a:tc>
                  <a:txBody>
                    <a:bodyPr/>
                    <a:lstStyle/>
                    <a:p>
                      <a:pPr algn="l">
                        <a:spcAft>
                          <a:spcPts val="0"/>
                        </a:spcAft>
                      </a:pPr>
                      <a:r>
                        <a:rPr lang="fr-FR" sz="800" dirty="0">
                          <a:effectLst/>
                        </a:rPr>
                        <a:t>Grand Est</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a:effectLst/>
                        </a:rPr>
                        <a:t>Aurélia PERRON</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03 87 20 11 24</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06 78 89 51 49</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18"/>
                        </a:rPr>
                        <a:t>aurelia.perron@opcomobilites.fr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6"/>
                  </a:ext>
                </a:extLst>
              </a:tr>
              <a:tr h="152767">
                <a:tc>
                  <a:txBody>
                    <a:bodyPr/>
                    <a:lstStyle/>
                    <a:p>
                      <a:pPr algn="l">
                        <a:spcAft>
                          <a:spcPts val="0"/>
                        </a:spcAft>
                      </a:pPr>
                      <a:r>
                        <a:rPr lang="fr-FR" sz="800" dirty="0">
                          <a:effectLst/>
                        </a:rPr>
                        <a:t>Nouvelle Aquitaine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a:effectLst/>
                        </a:rPr>
                        <a:t>Yannick BRUEL</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05 33 89 67 95</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06 85 53 17 34</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19"/>
                        </a:rPr>
                        <a:t>yannick.bruel@opcomobilites.fr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7"/>
                  </a:ext>
                </a:extLst>
              </a:tr>
              <a:tr h="152767">
                <a:tc>
                  <a:txBody>
                    <a:bodyPr/>
                    <a:lstStyle/>
                    <a:p>
                      <a:pPr algn="l">
                        <a:spcAft>
                          <a:spcPts val="0"/>
                        </a:spcAft>
                      </a:pPr>
                      <a:r>
                        <a:rPr lang="fr-FR" sz="800" dirty="0">
                          <a:effectLst/>
                        </a:rPr>
                        <a:t>Provence Alpes Côte d'Azur / Corse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a:effectLst/>
                        </a:rPr>
                        <a:t>Jennifer TURINI</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04 42 16 60 44</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06 89 31 95 12</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a:effectLst/>
                          <a:hlinkClick r:id="rId20"/>
                        </a:rPr>
                        <a:t>jennifer.turini@opcomobilites.fr</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8"/>
                  </a:ext>
                </a:extLst>
              </a:tr>
              <a:tr h="152767">
                <a:tc>
                  <a:txBody>
                    <a:bodyPr/>
                    <a:lstStyle/>
                    <a:p>
                      <a:pPr algn="l">
                        <a:spcAft>
                          <a:spcPts val="0"/>
                        </a:spcAft>
                      </a:pPr>
                      <a:r>
                        <a:rPr lang="fr-FR" sz="800" dirty="0">
                          <a:effectLst/>
                        </a:rPr>
                        <a:t>Ile de France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a:effectLst/>
                        </a:rPr>
                        <a:t>Lydia HALES</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01 41 73 78 74</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07 62 71 95 88</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21"/>
                        </a:rPr>
                        <a:t>lydia.hales@opcomobilites.fr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09"/>
                  </a:ext>
                </a:extLst>
              </a:tr>
              <a:tr h="152767">
                <a:tc>
                  <a:txBody>
                    <a:bodyPr/>
                    <a:lstStyle/>
                    <a:p>
                      <a:pPr algn="l">
                        <a:spcAft>
                          <a:spcPts val="0"/>
                        </a:spcAft>
                      </a:pPr>
                      <a:r>
                        <a:rPr lang="fr-FR" sz="800" dirty="0">
                          <a:effectLst/>
                        </a:rPr>
                        <a:t>Bourgogne / Franche Comté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a:effectLst/>
                        </a:rPr>
                        <a:t>Beryl GUYARD</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03 80 30 31 09</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06 43 80 65 69</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22"/>
                        </a:rPr>
                        <a:t>beryl.guyard@opcomobilites.fr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10"/>
                  </a:ext>
                </a:extLst>
              </a:tr>
              <a:tr h="152767">
                <a:tc>
                  <a:txBody>
                    <a:bodyPr/>
                    <a:lstStyle/>
                    <a:p>
                      <a:pPr algn="l">
                        <a:spcAft>
                          <a:spcPts val="0"/>
                        </a:spcAft>
                      </a:pPr>
                      <a:r>
                        <a:rPr lang="fr-FR" sz="800" dirty="0">
                          <a:effectLst/>
                        </a:rPr>
                        <a:t>Auvergne / Rhône Alpes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a:effectLst/>
                        </a:rPr>
                        <a:t>Mathilde GRAVELIN</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04 87 65 33 08</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dirty="0">
                          <a:effectLst/>
                        </a:rPr>
                        <a:t>06 59 97 50 58</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23"/>
                        </a:rPr>
                        <a:t>mathilde.gravelin@opcomobilites.fr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11"/>
                  </a:ext>
                </a:extLst>
              </a:tr>
              <a:tr h="152767">
                <a:tc>
                  <a:txBody>
                    <a:bodyPr/>
                    <a:lstStyle/>
                    <a:p>
                      <a:pPr algn="l">
                        <a:spcAft>
                          <a:spcPts val="0"/>
                        </a:spcAft>
                      </a:pPr>
                      <a:r>
                        <a:rPr lang="fr-FR" sz="800" dirty="0">
                          <a:effectLst/>
                        </a:rPr>
                        <a:t>Hauts de France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solidFill>
                      <a:srgbClr val="80BC00"/>
                    </a:solidFill>
                  </a:tcPr>
                </a:tc>
                <a:tc>
                  <a:txBody>
                    <a:bodyPr/>
                    <a:lstStyle/>
                    <a:p>
                      <a:pPr algn="l">
                        <a:spcAft>
                          <a:spcPts val="0"/>
                        </a:spcAft>
                      </a:pPr>
                      <a:r>
                        <a:rPr lang="fr-FR" sz="800">
                          <a:effectLst/>
                        </a:rPr>
                        <a:t>Pierre-Louis GLIBERT</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03 66 80 12 40</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a:effectLst/>
                        </a:rPr>
                        <a:t>06 77 16 75 37</a:t>
                      </a:r>
                      <a:endParaRPr lang="fr-FR" sz="80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tc>
                  <a:txBody>
                    <a:bodyPr/>
                    <a:lstStyle/>
                    <a:p>
                      <a:pPr algn="l">
                        <a:spcAft>
                          <a:spcPts val="0"/>
                        </a:spcAft>
                      </a:pPr>
                      <a:r>
                        <a:rPr lang="fr-FR" sz="800" u="sng" dirty="0">
                          <a:effectLst/>
                          <a:hlinkClick r:id="rId24"/>
                        </a:rPr>
                        <a:t>pierrelouis.glibert@opcomobilites.fr</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566" marR="33566" marT="0" marB="0" anchor="ctr"/>
                </a:tc>
                <a:extLst>
                  <a:ext uri="{0D108BD9-81ED-4DB2-BD59-A6C34878D82A}">
                    <a16:rowId xmlns:a16="http://schemas.microsoft.com/office/drawing/2014/main" val="10012"/>
                  </a:ext>
                </a:extLst>
              </a:tr>
            </a:tbl>
          </a:graphicData>
        </a:graphic>
      </p:graphicFrame>
      <p:pic>
        <p:nvPicPr>
          <p:cNvPr id="14" name="Image 13">
            <a:extLst>
              <a:ext uri="{FF2B5EF4-FFF2-40B4-BE49-F238E27FC236}">
                <a16:creationId xmlns:a16="http://schemas.microsoft.com/office/drawing/2014/main" id="{C1683E3B-ABC9-4743-A27D-CBFFAD1F476B}"/>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726" y="-7310"/>
            <a:ext cx="7558222" cy="1651376"/>
          </a:xfrm>
          <a:prstGeom prst="rect">
            <a:avLst/>
          </a:prstGeom>
        </p:spPr>
      </p:pic>
      <p:pic>
        <p:nvPicPr>
          <p:cNvPr id="15" name="Image 14">
            <a:extLst>
              <a:ext uri="{FF2B5EF4-FFF2-40B4-BE49-F238E27FC236}">
                <a16:creationId xmlns:a16="http://schemas.microsoft.com/office/drawing/2014/main" id="{7F9ABF2B-BBDF-452A-AD17-3BC3E65A41DB}"/>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721218" y="186087"/>
            <a:ext cx="1236371" cy="991166"/>
          </a:xfrm>
          <a:prstGeom prst="rect">
            <a:avLst/>
          </a:prstGeom>
        </p:spPr>
      </p:pic>
      <p:sp>
        <p:nvSpPr>
          <p:cNvPr id="16" name="ZoneTexte 15">
            <a:extLst>
              <a:ext uri="{FF2B5EF4-FFF2-40B4-BE49-F238E27FC236}">
                <a16:creationId xmlns:a16="http://schemas.microsoft.com/office/drawing/2014/main" id="{714B09C8-349B-4207-B32F-7434BA226406}"/>
              </a:ext>
            </a:extLst>
          </p:cNvPr>
          <p:cNvSpPr txBox="1"/>
          <p:nvPr/>
        </p:nvSpPr>
        <p:spPr>
          <a:xfrm>
            <a:off x="2678081" y="230474"/>
            <a:ext cx="4672583" cy="1246495"/>
          </a:xfrm>
          <a:prstGeom prst="rect">
            <a:avLst/>
          </a:prstGeom>
          <a:noFill/>
        </p:spPr>
        <p:txBody>
          <a:bodyPr wrap="square" rtlCol="0">
            <a:spAutoFit/>
          </a:bodyPr>
          <a:lstStyle/>
          <a:p>
            <a:r>
              <a:rPr lang="fr-FR" sz="2500" b="1" dirty="0">
                <a:solidFill>
                  <a:schemeClr val="bg1"/>
                </a:solidFill>
                <a:latin typeface="Arial" panose="020B0604020202020204" pitchFamily="34" charset="0"/>
                <a:cs typeface="Arial" panose="020B0604020202020204" pitchFamily="34" charset="0"/>
              </a:rPr>
              <a:t>Annexe 1</a:t>
            </a:r>
            <a:br>
              <a:rPr lang="fr-FR" sz="2500" b="1" dirty="0">
                <a:solidFill>
                  <a:schemeClr val="bg1"/>
                </a:solidFill>
                <a:latin typeface="Arial" panose="020B0604020202020204" pitchFamily="34" charset="0"/>
                <a:cs typeface="Arial" panose="020B0604020202020204" pitchFamily="34" charset="0"/>
              </a:rPr>
            </a:br>
            <a:r>
              <a:rPr lang="fr-FR" sz="2500" b="1" dirty="0">
                <a:solidFill>
                  <a:schemeClr val="bg1"/>
                </a:solidFill>
                <a:latin typeface="Arial" panose="020B0604020202020204" pitchFamily="34" charset="0"/>
                <a:cs typeface="Arial" panose="020B0604020202020204" pitchFamily="34" charset="0"/>
              </a:rPr>
              <a:t>Coordonnées des chargés de mission alternance</a:t>
            </a:r>
          </a:p>
        </p:txBody>
      </p:sp>
      <p:sp>
        <p:nvSpPr>
          <p:cNvPr id="17" name="Rectangle 16">
            <a:extLst>
              <a:ext uri="{FF2B5EF4-FFF2-40B4-BE49-F238E27FC236}">
                <a16:creationId xmlns:a16="http://schemas.microsoft.com/office/drawing/2014/main" id="{1C9B3F57-5C82-4B3A-AF92-55F6D6ECF7A6}"/>
              </a:ext>
            </a:extLst>
          </p:cNvPr>
          <p:cNvSpPr/>
          <p:nvPr/>
        </p:nvSpPr>
        <p:spPr>
          <a:xfrm>
            <a:off x="428625" y="1915724"/>
            <a:ext cx="6708813" cy="8608866"/>
          </a:xfrm>
          <a:prstGeom prst="rect">
            <a:avLst/>
          </a:prstGeom>
          <a:noFill/>
          <a:ln>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solidFill>
                <a:schemeClr val="tx1"/>
              </a:solidFill>
            </a:endParaRPr>
          </a:p>
        </p:txBody>
      </p:sp>
      <p:pic>
        <p:nvPicPr>
          <p:cNvPr id="19" name="Image 18">
            <a:extLst>
              <a:ext uri="{FF2B5EF4-FFF2-40B4-BE49-F238E27FC236}">
                <a16:creationId xmlns:a16="http://schemas.microsoft.com/office/drawing/2014/main" id="{C2D31F6F-B18C-4D17-BB7B-C82401490D4C}"/>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1582250" y="2505871"/>
            <a:ext cx="533059" cy="536814"/>
          </a:xfrm>
          <a:prstGeom prst="rect">
            <a:avLst/>
          </a:prstGeom>
        </p:spPr>
      </p:pic>
      <p:pic>
        <p:nvPicPr>
          <p:cNvPr id="21" name="Image 20">
            <a:extLst>
              <a:ext uri="{FF2B5EF4-FFF2-40B4-BE49-F238E27FC236}">
                <a16:creationId xmlns:a16="http://schemas.microsoft.com/office/drawing/2014/main" id="{113F3261-4704-4FE3-8C7E-E4BADED74DEF}"/>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2459899" y="2502249"/>
            <a:ext cx="533059" cy="533059"/>
          </a:xfrm>
          <a:prstGeom prst="rect">
            <a:avLst/>
          </a:prstGeom>
        </p:spPr>
      </p:pic>
      <p:pic>
        <p:nvPicPr>
          <p:cNvPr id="23" name="Image 22">
            <a:extLst>
              <a:ext uri="{FF2B5EF4-FFF2-40B4-BE49-F238E27FC236}">
                <a16:creationId xmlns:a16="http://schemas.microsoft.com/office/drawing/2014/main" id="{405F2B78-2364-49E7-BD04-0F00C723D289}"/>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3362684" y="2500451"/>
            <a:ext cx="533059" cy="536813"/>
          </a:xfrm>
          <a:prstGeom prst="rect">
            <a:avLst/>
          </a:prstGeom>
        </p:spPr>
      </p:pic>
      <p:pic>
        <p:nvPicPr>
          <p:cNvPr id="25" name="Image 24">
            <a:extLst>
              <a:ext uri="{FF2B5EF4-FFF2-40B4-BE49-F238E27FC236}">
                <a16:creationId xmlns:a16="http://schemas.microsoft.com/office/drawing/2014/main" id="{CADA41CC-E980-4485-B8FD-73C50BA8DC3A}"/>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5146731" y="2499784"/>
            <a:ext cx="531625" cy="531625"/>
          </a:xfrm>
          <a:prstGeom prst="rect">
            <a:avLst/>
          </a:prstGeom>
        </p:spPr>
      </p:pic>
      <p:pic>
        <p:nvPicPr>
          <p:cNvPr id="27" name="Image 26">
            <a:extLst>
              <a:ext uri="{FF2B5EF4-FFF2-40B4-BE49-F238E27FC236}">
                <a16:creationId xmlns:a16="http://schemas.microsoft.com/office/drawing/2014/main" id="{8BD26B76-2174-498F-8F2F-A745CCE147F6}"/>
              </a:ext>
            </a:extLst>
          </p:cNvPr>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4269751" y="2499784"/>
            <a:ext cx="531625" cy="531625"/>
          </a:xfrm>
          <a:prstGeom prst="rect">
            <a:avLst/>
          </a:prstGeom>
        </p:spPr>
      </p:pic>
      <p:sp>
        <p:nvSpPr>
          <p:cNvPr id="28" name="ZoneTexte 27">
            <a:extLst>
              <a:ext uri="{FF2B5EF4-FFF2-40B4-BE49-F238E27FC236}">
                <a16:creationId xmlns:a16="http://schemas.microsoft.com/office/drawing/2014/main" id="{F8CEE340-3C90-4175-9861-063E5306D568}"/>
              </a:ext>
            </a:extLst>
          </p:cNvPr>
          <p:cNvSpPr txBox="1"/>
          <p:nvPr/>
        </p:nvSpPr>
        <p:spPr>
          <a:xfrm>
            <a:off x="1162810" y="3011471"/>
            <a:ext cx="1373785" cy="338554"/>
          </a:xfrm>
          <a:prstGeom prst="rect">
            <a:avLst/>
          </a:prstGeom>
          <a:noFill/>
        </p:spPr>
        <p:txBody>
          <a:bodyPr wrap="square" rtlCol="0">
            <a:spAutoFit/>
          </a:bodyPr>
          <a:lstStyle/>
          <a:p>
            <a:pPr algn="ctr"/>
            <a:r>
              <a:rPr lang="fr-FR" sz="800" i="1" dirty="0"/>
              <a:t>Transports</a:t>
            </a:r>
          </a:p>
          <a:p>
            <a:pPr algn="ctr"/>
            <a:r>
              <a:rPr lang="fr-FR" sz="800" i="1" dirty="0"/>
              <a:t>urbains</a:t>
            </a:r>
          </a:p>
        </p:txBody>
      </p:sp>
      <p:sp>
        <p:nvSpPr>
          <p:cNvPr id="29" name="ZoneTexte 28">
            <a:extLst>
              <a:ext uri="{FF2B5EF4-FFF2-40B4-BE49-F238E27FC236}">
                <a16:creationId xmlns:a16="http://schemas.microsoft.com/office/drawing/2014/main" id="{A299D98E-EC01-449F-96BB-CA9103AA5B5C}"/>
              </a:ext>
            </a:extLst>
          </p:cNvPr>
          <p:cNvSpPr txBox="1"/>
          <p:nvPr/>
        </p:nvSpPr>
        <p:spPr>
          <a:xfrm>
            <a:off x="2519185" y="3031409"/>
            <a:ext cx="1373785" cy="215444"/>
          </a:xfrm>
          <a:prstGeom prst="rect">
            <a:avLst/>
          </a:prstGeom>
          <a:noFill/>
        </p:spPr>
        <p:txBody>
          <a:bodyPr wrap="square" rtlCol="0">
            <a:spAutoFit/>
          </a:bodyPr>
          <a:lstStyle/>
          <a:p>
            <a:r>
              <a:rPr lang="fr-FR" sz="800" i="1" dirty="0"/>
              <a:t>RATP</a:t>
            </a:r>
          </a:p>
        </p:txBody>
      </p:sp>
      <p:sp>
        <p:nvSpPr>
          <p:cNvPr id="30" name="ZoneTexte 29">
            <a:extLst>
              <a:ext uri="{FF2B5EF4-FFF2-40B4-BE49-F238E27FC236}">
                <a16:creationId xmlns:a16="http://schemas.microsoft.com/office/drawing/2014/main" id="{ECC24BCB-528C-41B3-9E55-0F8734555797}"/>
              </a:ext>
            </a:extLst>
          </p:cNvPr>
          <p:cNvSpPr txBox="1"/>
          <p:nvPr/>
        </p:nvSpPr>
        <p:spPr>
          <a:xfrm>
            <a:off x="2913376" y="3003279"/>
            <a:ext cx="1373785" cy="338554"/>
          </a:xfrm>
          <a:prstGeom prst="rect">
            <a:avLst/>
          </a:prstGeom>
          <a:noFill/>
        </p:spPr>
        <p:txBody>
          <a:bodyPr wrap="square" rtlCol="0">
            <a:spAutoFit/>
          </a:bodyPr>
          <a:lstStyle/>
          <a:p>
            <a:pPr algn="ctr"/>
            <a:r>
              <a:rPr lang="fr-FR" sz="800" i="1" dirty="0"/>
              <a:t>Services</a:t>
            </a:r>
          </a:p>
          <a:p>
            <a:pPr algn="ctr"/>
            <a:r>
              <a:rPr lang="fr-FR" sz="800" i="1" dirty="0"/>
              <a:t>de l’automobile</a:t>
            </a:r>
          </a:p>
        </p:txBody>
      </p:sp>
      <p:sp>
        <p:nvSpPr>
          <p:cNvPr id="31" name="ZoneTexte 30">
            <a:extLst>
              <a:ext uri="{FF2B5EF4-FFF2-40B4-BE49-F238E27FC236}">
                <a16:creationId xmlns:a16="http://schemas.microsoft.com/office/drawing/2014/main" id="{2CA685B0-76D6-4D91-B498-7AC4DDC5271D}"/>
              </a:ext>
            </a:extLst>
          </p:cNvPr>
          <p:cNvSpPr txBox="1"/>
          <p:nvPr/>
        </p:nvSpPr>
        <p:spPr>
          <a:xfrm>
            <a:off x="3878332" y="3003279"/>
            <a:ext cx="1373785" cy="338554"/>
          </a:xfrm>
          <a:prstGeom prst="rect">
            <a:avLst/>
          </a:prstGeom>
          <a:noFill/>
        </p:spPr>
        <p:txBody>
          <a:bodyPr wrap="square" rtlCol="0">
            <a:spAutoFit/>
          </a:bodyPr>
          <a:lstStyle/>
          <a:p>
            <a:pPr algn="ctr"/>
            <a:r>
              <a:rPr lang="fr-FR" sz="800" i="1" dirty="0"/>
              <a:t>Transport</a:t>
            </a:r>
          </a:p>
          <a:p>
            <a:pPr algn="ctr"/>
            <a:r>
              <a:rPr lang="fr-FR" sz="800" i="1" dirty="0"/>
              <a:t>ferroviaire</a:t>
            </a:r>
          </a:p>
        </p:txBody>
      </p:sp>
      <p:sp>
        <p:nvSpPr>
          <p:cNvPr id="32" name="ZoneTexte 31">
            <a:extLst>
              <a:ext uri="{FF2B5EF4-FFF2-40B4-BE49-F238E27FC236}">
                <a16:creationId xmlns:a16="http://schemas.microsoft.com/office/drawing/2014/main" id="{A3FCEB23-6727-42D7-A2CA-ABE5E594C4DE}"/>
              </a:ext>
            </a:extLst>
          </p:cNvPr>
          <p:cNvSpPr txBox="1"/>
          <p:nvPr/>
        </p:nvSpPr>
        <p:spPr>
          <a:xfrm>
            <a:off x="4867743" y="3003279"/>
            <a:ext cx="1373785" cy="338554"/>
          </a:xfrm>
          <a:prstGeom prst="rect">
            <a:avLst/>
          </a:prstGeom>
          <a:noFill/>
        </p:spPr>
        <p:txBody>
          <a:bodyPr wrap="square" rtlCol="0">
            <a:spAutoFit/>
          </a:bodyPr>
          <a:lstStyle/>
          <a:p>
            <a:pPr algn="ctr"/>
            <a:r>
              <a:rPr lang="fr-FR" sz="800" i="1" dirty="0"/>
              <a:t>Manutention ferroviaire et travaux connexes</a:t>
            </a:r>
          </a:p>
        </p:txBody>
      </p:sp>
      <p:pic>
        <p:nvPicPr>
          <p:cNvPr id="34" name="Image 33">
            <a:extLst>
              <a:ext uri="{FF2B5EF4-FFF2-40B4-BE49-F238E27FC236}">
                <a16:creationId xmlns:a16="http://schemas.microsoft.com/office/drawing/2014/main" id="{53FC6CDA-679B-4196-9668-173A4A999A4F}"/>
              </a:ext>
            </a:extLst>
          </p:cNvPr>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1582249" y="6310747"/>
            <a:ext cx="533060" cy="536814"/>
          </a:xfrm>
          <a:prstGeom prst="rect">
            <a:avLst/>
          </a:prstGeom>
        </p:spPr>
      </p:pic>
      <p:pic>
        <p:nvPicPr>
          <p:cNvPr id="36" name="Image 35">
            <a:extLst>
              <a:ext uri="{FF2B5EF4-FFF2-40B4-BE49-F238E27FC236}">
                <a16:creationId xmlns:a16="http://schemas.microsoft.com/office/drawing/2014/main" id="{B05283F4-385A-40B3-A610-EC475C6EEBE9}"/>
              </a:ext>
            </a:extLst>
          </p:cNvPr>
          <p:cNvPicPr>
            <a:picLocks noChangeAspect="1"/>
          </p:cNvPicPr>
          <p:nvPr/>
        </p:nvPicPr>
        <p:blipFill>
          <a:blip r:embed="rId33" cstate="print">
            <a:extLst>
              <a:ext uri="{28A0092B-C50C-407E-A947-70E740481C1C}">
                <a14:useLocalDpi xmlns:a14="http://schemas.microsoft.com/office/drawing/2010/main" val="0"/>
              </a:ext>
            </a:extLst>
          </a:blip>
          <a:stretch>
            <a:fillRect/>
          </a:stretch>
        </p:blipFill>
        <p:spPr>
          <a:xfrm>
            <a:off x="2463427" y="6310747"/>
            <a:ext cx="536814" cy="536814"/>
          </a:xfrm>
          <a:prstGeom prst="rect">
            <a:avLst/>
          </a:prstGeom>
        </p:spPr>
      </p:pic>
      <p:pic>
        <p:nvPicPr>
          <p:cNvPr id="38" name="Image 37">
            <a:extLst>
              <a:ext uri="{FF2B5EF4-FFF2-40B4-BE49-F238E27FC236}">
                <a16:creationId xmlns:a16="http://schemas.microsoft.com/office/drawing/2014/main" id="{BE77EA49-A80C-472F-B4F8-93F4ECB63CFD}"/>
              </a:ext>
            </a:extLst>
          </p:cNvPr>
          <p:cNvPicPr>
            <a:picLocks noChangeAspect="1"/>
          </p:cNvPicPr>
          <p:nvPr/>
        </p:nvPicPr>
        <p:blipFill>
          <a:blip r:embed="rId34" cstate="print">
            <a:extLst>
              <a:ext uri="{28A0092B-C50C-407E-A947-70E740481C1C}">
                <a14:useLocalDpi xmlns:a14="http://schemas.microsoft.com/office/drawing/2010/main" val="0"/>
              </a:ext>
            </a:extLst>
          </a:blip>
          <a:stretch>
            <a:fillRect/>
          </a:stretch>
        </p:blipFill>
        <p:spPr>
          <a:xfrm>
            <a:off x="3364088" y="6310747"/>
            <a:ext cx="536814" cy="536814"/>
          </a:xfrm>
          <a:prstGeom prst="rect">
            <a:avLst/>
          </a:prstGeom>
        </p:spPr>
      </p:pic>
      <p:pic>
        <p:nvPicPr>
          <p:cNvPr id="40" name="Image 39">
            <a:extLst>
              <a:ext uri="{FF2B5EF4-FFF2-40B4-BE49-F238E27FC236}">
                <a16:creationId xmlns:a16="http://schemas.microsoft.com/office/drawing/2014/main" id="{E3931C1D-93BD-4263-BF13-49FAF6E1B7C9}"/>
              </a:ext>
            </a:extLst>
          </p:cNvPr>
          <p:cNvPicPr>
            <a:picLocks noChangeAspect="1"/>
          </p:cNvPicPr>
          <p:nvPr/>
        </p:nvPicPr>
        <p:blipFill>
          <a:blip r:embed="rId35" cstate="print">
            <a:extLst>
              <a:ext uri="{28A0092B-C50C-407E-A947-70E740481C1C}">
                <a14:useLocalDpi xmlns:a14="http://schemas.microsoft.com/office/drawing/2010/main" val="0"/>
              </a:ext>
            </a:extLst>
          </a:blip>
          <a:stretch>
            <a:fillRect/>
          </a:stretch>
        </p:blipFill>
        <p:spPr>
          <a:xfrm>
            <a:off x="4268475" y="6287397"/>
            <a:ext cx="536815" cy="540595"/>
          </a:xfrm>
          <a:prstGeom prst="rect">
            <a:avLst/>
          </a:prstGeom>
        </p:spPr>
      </p:pic>
      <p:pic>
        <p:nvPicPr>
          <p:cNvPr id="42" name="Image 41">
            <a:extLst>
              <a:ext uri="{FF2B5EF4-FFF2-40B4-BE49-F238E27FC236}">
                <a16:creationId xmlns:a16="http://schemas.microsoft.com/office/drawing/2014/main" id="{1A0B08EF-B7A3-4A31-A5BC-A321D063C4A9}"/>
              </a:ext>
            </a:extLst>
          </p:cNvPr>
          <p:cNvPicPr>
            <a:picLocks noChangeAspect="1"/>
          </p:cNvPicPr>
          <p:nvPr/>
        </p:nvPicPr>
        <p:blipFill>
          <a:blip r:embed="rId36" cstate="print">
            <a:extLst>
              <a:ext uri="{28A0092B-C50C-407E-A947-70E740481C1C}">
                <a14:useLocalDpi xmlns:a14="http://schemas.microsoft.com/office/drawing/2010/main" val="0"/>
              </a:ext>
            </a:extLst>
          </a:blip>
          <a:stretch>
            <a:fillRect/>
          </a:stretch>
        </p:blipFill>
        <p:spPr>
          <a:xfrm>
            <a:off x="5169136" y="6287397"/>
            <a:ext cx="540595" cy="540595"/>
          </a:xfrm>
          <a:prstGeom prst="rect">
            <a:avLst/>
          </a:prstGeom>
        </p:spPr>
      </p:pic>
      <p:pic>
        <p:nvPicPr>
          <p:cNvPr id="44" name="Image 43">
            <a:extLst>
              <a:ext uri="{FF2B5EF4-FFF2-40B4-BE49-F238E27FC236}">
                <a16:creationId xmlns:a16="http://schemas.microsoft.com/office/drawing/2014/main" id="{D115791C-F2D7-42AE-9449-4CF6958E069B}"/>
              </a:ext>
            </a:extLst>
          </p:cNvPr>
          <p:cNvPicPr>
            <a:picLocks noChangeAspect="1"/>
          </p:cNvPicPr>
          <p:nvPr/>
        </p:nvPicPr>
        <p:blipFill>
          <a:blip r:embed="rId37" cstate="print">
            <a:extLst>
              <a:ext uri="{28A0092B-C50C-407E-A947-70E740481C1C}">
                <a14:useLocalDpi xmlns:a14="http://schemas.microsoft.com/office/drawing/2010/main" val="0"/>
              </a:ext>
            </a:extLst>
          </a:blip>
          <a:stretch>
            <a:fillRect/>
          </a:stretch>
        </p:blipFill>
        <p:spPr>
          <a:xfrm>
            <a:off x="1857107" y="7361178"/>
            <a:ext cx="540596" cy="540596"/>
          </a:xfrm>
          <a:prstGeom prst="rect">
            <a:avLst/>
          </a:prstGeom>
        </p:spPr>
      </p:pic>
      <p:pic>
        <p:nvPicPr>
          <p:cNvPr id="46" name="Image 45">
            <a:extLst>
              <a:ext uri="{FF2B5EF4-FFF2-40B4-BE49-F238E27FC236}">
                <a16:creationId xmlns:a16="http://schemas.microsoft.com/office/drawing/2014/main" id="{8EDB380E-2DAC-4CA2-910F-19AF74EFC7AB}"/>
              </a:ext>
            </a:extLst>
          </p:cNvPr>
          <p:cNvPicPr>
            <a:picLocks noChangeAspect="1"/>
          </p:cNvPicPr>
          <p:nvPr/>
        </p:nvPicPr>
        <p:blipFill>
          <a:blip r:embed="rId38" cstate="print">
            <a:extLst>
              <a:ext uri="{28A0092B-C50C-407E-A947-70E740481C1C}">
                <a14:useLocalDpi xmlns:a14="http://schemas.microsoft.com/office/drawing/2010/main" val="0"/>
              </a:ext>
            </a:extLst>
          </a:blip>
          <a:stretch>
            <a:fillRect/>
          </a:stretch>
        </p:blipFill>
        <p:spPr>
          <a:xfrm>
            <a:off x="2837706" y="7361179"/>
            <a:ext cx="544402" cy="540595"/>
          </a:xfrm>
          <a:prstGeom prst="rect">
            <a:avLst/>
          </a:prstGeom>
        </p:spPr>
      </p:pic>
      <p:pic>
        <p:nvPicPr>
          <p:cNvPr id="48" name="Image 47">
            <a:extLst>
              <a:ext uri="{FF2B5EF4-FFF2-40B4-BE49-F238E27FC236}">
                <a16:creationId xmlns:a16="http://schemas.microsoft.com/office/drawing/2014/main" id="{683D4003-7D2A-4C30-9205-0C5775085FE7}"/>
              </a:ext>
            </a:extLst>
          </p:cNvPr>
          <p:cNvPicPr>
            <a:picLocks noChangeAspect="1"/>
          </p:cNvPicPr>
          <p:nvPr/>
        </p:nvPicPr>
        <p:blipFill>
          <a:blip r:embed="rId39" cstate="print">
            <a:extLst>
              <a:ext uri="{28A0092B-C50C-407E-A947-70E740481C1C}">
                <a14:useLocalDpi xmlns:a14="http://schemas.microsoft.com/office/drawing/2010/main" val="0"/>
              </a:ext>
            </a:extLst>
          </a:blip>
          <a:stretch>
            <a:fillRect/>
          </a:stretch>
        </p:blipFill>
        <p:spPr>
          <a:xfrm>
            <a:off x="3819847" y="7328803"/>
            <a:ext cx="540595" cy="540595"/>
          </a:xfrm>
          <a:prstGeom prst="rect">
            <a:avLst/>
          </a:prstGeom>
        </p:spPr>
      </p:pic>
      <p:pic>
        <p:nvPicPr>
          <p:cNvPr id="50" name="Image 49">
            <a:extLst>
              <a:ext uri="{FF2B5EF4-FFF2-40B4-BE49-F238E27FC236}">
                <a16:creationId xmlns:a16="http://schemas.microsoft.com/office/drawing/2014/main" id="{70D84726-B22D-456A-B185-E533D011554B}"/>
              </a:ext>
            </a:extLst>
          </p:cNvPr>
          <p:cNvPicPr>
            <a:picLocks noChangeAspect="1"/>
          </p:cNvPicPr>
          <p:nvPr/>
        </p:nvPicPr>
        <p:blipFill>
          <a:blip r:embed="rId40" cstate="print">
            <a:extLst>
              <a:ext uri="{28A0092B-C50C-407E-A947-70E740481C1C}">
                <a14:useLocalDpi xmlns:a14="http://schemas.microsoft.com/office/drawing/2010/main" val="0"/>
              </a:ext>
            </a:extLst>
          </a:blip>
          <a:stretch>
            <a:fillRect/>
          </a:stretch>
        </p:blipFill>
        <p:spPr>
          <a:xfrm>
            <a:off x="4800445" y="7332583"/>
            <a:ext cx="540595" cy="536815"/>
          </a:xfrm>
          <a:prstGeom prst="rect">
            <a:avLst/>
          </a:prstGeom>
        </p:spPr>
      </p:pic>
      <p:sp>
        <p:nvSpPr>
          <p:cNvPr id="51" name="ZoneTexte 50">
            <a:extLst>
              <a:ext uri="{FF2B5EF4-FFF2-40B4-BE49-F238E27FC236}">
                <a16:creationId xmlns:a16="http://schemas.microsoft.com/office/drawing/2014/main" id="{2D331760-6EBB-403F-AD87-4CB53E5D9F57}"/>
              </a:ext>
            </a:extLst>
          </p:cNvPr>
          <p:cNvSpPr txBox="1"/>
          <p:nvPr/>
        </p:nvSpPr>
        <p:spPr>
          <a:xfrm>
            <a:off x="1155017" y="6801835"/>
            <a:ext cx="1373785" cy="461665"/>
          </a:xfrm>
          <a:prstGeom prst="rect">
            <a:avLst/>
          </a:prstGeom>
          <a:noFill/>
        </p:spPr>
        <p:txBody>
          <a:bodyPr wrap="square" rtlCol="0">
            <a:spAutoFit/>
          </a:bodyPr>
          <a:lstStyle/>
          <a:p>
            <a:pPr algn="ctr"/>
            <a:r>
              <a:rPr lang="fr-FR" sz="800" i="1" dirty="0"/>
              <a:t>Transports routiers</a:t>
            </a:r>
          </a:p>
          <a:p>
            <a:pPr algn="ctr"/>
            <a:r>
              <a:rPr lang="fr-FR" sz="800" i="1" dirty="0"/>
              <a:t>de marchandises et</a:t>
            </a:r>
          </a:p>
          <a:p>
            <a:pPr algn="ctr"/>
            <a:r>
              <a:rPr lang="fr-FR" sz="800" i="1" dirty="0"/>
              <a:t>activités auxiliaires</a:t>
            </a:r>
          </a:p>
        </p:txBody>
      </p:sp>
      <p:sp>
        <p:nvSpPr>
          <p:cNvPr id="52" name="ZoneTexte 51">
            <a:extLst>
              <a:ext uri="{FF2B5EF4-FFF2-40B4-BE49-F238E27FC236}">
                <a16:creationId xmlns:a16="http://schemas.microsoft.com/office/drawing/2014/main" id="{26C6CB11-94F4-4877-9C50-B983D9462617}"/>
              </a:ext>
            </a:extLst>
          </p:cNvPr>
          <p:cNvSpPr txBox="1"/>
          <p:nvPr/>
        </p:nvSpPr>
        <p:spPr>
          <a:xfrm>
            <a:off x="2089009" y="6802558"/>
            <a:ext cx="1373785" cy="338554"/>
          </a:xfrm>
          <a:prstGeom prst="rect">
            <a:avLst/>
          </a:prstGeom>
          <a:noFill/>
        </p:spPr>
        <p:txBody>
          <a:bodyPr wrap="square" rtlCol="0">
            <a:spAutoFit/>
          </a:bodyPr>
          <a:lstStyle/>
          <a:p>
            <a:pPr algn="ctr"/>
            <a:r>
              <a:rPr lang="fr-FR" sz="800" i="1" dirty="0"/>
              <a:t>Transports routiers</a:t>
            </a:r>
          </a:p>
          <a:p>
            <a:pPr algn="ctr"/>
            <a:r>
              <a:rPr lang="fr-FR" sz="800" i="1" dirty="0"/>
              <a:t>de voyageurs</a:t>
            </a:r>
          </a:p>
        </p:txBody>
      </p:sp>
      <p:sp>
        <p:nvSpPr>
          <p:cNvPr id="53" name="ZoneTexte 52">
            <a:extLst>
              <a:ext uri="{FF2B5EF4-FFF2-40B4-BE49-F238E27FC236}">
                <a16:creationId xmlns:a16="http://schemas.microsoft.com/office/drawing/2014/main" id="{BDBB3AD8-ED95-4130-8BE6-72961F13C2A9}"/>
              </a:ext>
            </a:extLst>
          </p:cNvPr>
          <p:cNvSpPr txBox="1"/>
          <p:nvPr/>
        </p:nvSpPr>
        <p:spPr>
          <a:xfrm>
            <a:off x="2986657" y="6801835"/>
            <a:ext cx="1373785" cy="338554"/>
          </a:xfrm>
          <a:prstGeom prst="rect">
            <a:avLst/>
          </a:prstGeom>
          <a:noFill/>
        </p:spPr>
        <p:txBody>
          <a:bodyPr wrap="square" rtlCol="0">
            <a:spAutoFit/>
          </a:bodyPr>
          <a:lstStyle/>
          <a:p>
            <a:pPr algn="ctr"/>
            <a:r>
              <a:rPr lang="fr-FR" sz="800" i="1" dirty="0"/>
              <a:t>Transports</a:t>
            </a:r>
          </a:p>
          <a:p>
            <a:pPr algn="ctr"/>
            <a:r>
              <a:rPr lang="fr-FR" sz="800" i="1" dirty="0"/>
              <a:t>sanitaires</a:t>
            </a:r>
          </a:p>
        </p:txBody>
      </p:sp>
      <p:sp>
        <p:nvSpPr>
          <p:cNvPr id="54" name="ZoneTexte 53">
            <a:extLst>
              <a:ext uri="{FF2B5EF4-FFF2-40B4-BE49-F238E27FC236}">
                <a16:creationId xmlns:a16="http://schemas.microsoft.com/office/drawing/2014/main" id="{1E25ACBB-E01E-4AC0-8EFE-6B1770956F3A}"/>
              </a:ext>
            </a:extLst>
          </p:cNvPr>
          <p:cNvSpPr txBox="1"/>
          <p:nvPr/>
        </p:nvSpPr>
        <p:spPr>
          <a:xfrm>
            <a:off x="3892824" y="6788539"/>
            <a:ext cx="1373785" cy="461665"/>
          </a:xfrm>
          <a:prstGeom prst="rect">
            <a:avLst/>
          </a:prstGeom>
          <a:noFill/>
        </p:spPr>
        <p:txBody>
          <a:bodyPr wrap="square" rtlCol="0">
            <a:spAutoFit/>
          </a:bodyPr>
          <a:lstStyle/>
          <a:p>
            <a:pPr algn="ctr"/>
            <a:r>
              <a:rPr lang="fr-FR" sz="800" i="1" dirty="0"/>
              <a:t>Transports</a:t>
            </a:r>
          </a:p>
          <a:p>
            <a:pPr algn="ctr"/>
            <a:r>
              <a:rPr lang="fr-FR" sz="800" i="1" dirty="0"/>
              <a:t>fluviaux de fret</a:t>
            </a:r>
          </a:p>
          <a:p>
            <a:pPr algn="ctr"/>
            <a:r>
              <a:rPr lang="fr-FR" sz="800" i="1" dirty="0"/>
              <a:t>et de passagers</a:t>
            </a:r>
          </a:p>
        </p:txBody>
      </p:sp>
      <p:sp>
        <p:nvSpPr>
          <p:cNvPr id="55" name="ZoneTexte 54">
            <a:extLst>
              <a:ext uri="{FF2B5EF4-FFF2-40B4-BE49-F238E27FC236}">
                <a16:creationId xmlns:a16="http://schemas.microsoft.com/office/drawing/2014/main" id="{C65CD89D-139A-4964-908C-0C72060D1C08}"/>
              </a:ext>
            </a:extLst>
          </p:cNvPr>
          <p:cNvSpPr txBox="1"/>
          <p:nvPr/>
        </p:nvSpPr>
        <p:spPr>
          <a:xfrm>
            <a:off x="4805290" y="6786915"/>
            <a:ext cx="1373785" cy="338554"/>
          </a:xfrm>
          <a:prstGeom prst="rect">
            <a:avLst/>
          </a:prstGeom>
          <a:noFill/>
        </p:spPr>
        <p:txBody>
          <a:bodyPr wrap="square" rtlCol="0">
            <a:spAutoFit/>
          </a:bodyPr>
          <a:lstStyle/>
          <a:p>
            <a:pPr algn="ctr"/>
            <a:r>
              <a:rPr lang="fr-FR" sz="800" i="1" dirty="0"/>
              <a:t>Transports</a:t>
            </a:r>
          </a:p>
          <a:p>
            <a:pPr algn="ctr"/>
            <a:r>
              <a:rPr lang="fr-FR" sz="800" i="1" dirty="0"/>
              <a:t>maritimes</a:t>
            </a:r>
          </a:p>
        </p:txBody>
      </p:sp>
      <p:sp>
        <p:nvSpPr>
          <p:cNvPr id="56" name="ZoneTexte 55">
            <a:extLst>
              <a:ext uri="{FF2B5EF4-FFF2-40B4-BE49-F238E27FC236}">
                <a16:creationId xmlns:a16="http://schemas.microsoft.com/office/drawing/2014/main" id="{4EDEC4D7-66A6-42E2-9628-0EC3B68EA2FC}"/>
              </a:ext>
            </a:extLst>
          </p:cNvPr>
          <p:cNvSpPr txBox="1"/>
          <p:nvPr/>
        </p:nvSpPr>
        <p:spPr>
          <a:xfrm>
            <a:off x="1428416" y="7862152"/>
            <a:ext cx="1373785" cy="338554"/>
          </a:xfrm>
          <a:prstGeom prst="rect">
            <a:avLst/>
          </a:prstGeom>
          <a:noFill/>
        </p:spPr>
        <p:txBody>
          <a:bodyPr wrap="square" rtlCol="0">
            <a:spAutoFit/>
          </a:bodyPr>
          <a:lstStyle/>
          <a:p>
            <a:pPr algn="ctr"/>
            <a:r>
              <a:rPr lang="fr-FR" sz="800" i="1" dirty="0"/>
              <a:t>Agences de voyages</a:t>
            </a:r>
          </a:p>
          <a:p>
            <a:pPr algn="ctr"/>
            <a:r>
              <a:rPr lang="fr-FR" sz="800" i="1" dirty="0"/>
              <a:t>et de tourisme, guides</a:t>
            </a:r>
          </a:p>
        </p:txBody>
      </p:sp>
      <p:sp>
        <p:nvSpPr>
          <p:cNvPr id="57" name="ZoneTexte 56">
            <a:extLst>
              <a:ext uri="{FF2B5EF4-FFF2-40B4-BE49-F238E27FC236}">
                <a16:creationId xmlns:a16="http://schemas.microsoft.com/office/drawing/2014/main" id="{2703FF3C-AAC0-4915-A2C6-2DE066A4D519}"/>
              </a:ext>
            </a:extLst>
          </p:cNvPr>
          <p:cNvSpPr txBox="1"/>
          <p:nvPr/>
        </p:nvSpPr>
        <p:spPr>
          <a:xfrm>
            <a:off x="2504547" y="7861429"/>
            <a:ext cx="1373785" cy="338554"/>
          </a:xfrm>
          <a:prstGeom prst="rect">
            <a:avLst/>
          </a:prstGeom>
          <a:noFill/>
        </p:spPr>
        <p:txBody>
          <a:bodyPr wrap="square" rtlCol="0">
            <a:spAutoFit/>
          </a:bodyPr>
          <a:lstStyle/>
          <a:p>
            <a:pPr algn="ctr"/>
            <a:r>
              <a:rPr lang="fr-FR" sz="800" i="1" dirty="0"/>
              <a:t>Distributeurs conseils</a:t>
            </a:r>
          </a:p>
          <a:p>
            <a:pPr algn="ctr"/>
            <a:r>
              <a:rPr lang="fr-FR" sz="800" i="1" dirty="0"/>
              <a:t>hors domicile</a:t>
            </a:r>
          </a:p>
        </p:txBody>
      </p:sp>
      <p:sp>
        <p:nvSpPr>
          <p:cNvPr id="58" name="ZoneTexte 57">
            <a:extLst>
              <a:ext uri="{FF2B5EF4-FFF2-40B4-BE49-F238E27FC236}">
                <a16:creationId xmlns:a16="http://schemas.microsoft.com/office/drawing/2014/main" id="{3C39EB4E-C704-49DA-AE04-092239B3DC2A}"/>
              </a:ext>
            </a:extLst>
          </p:cNvPr>
          <p:cNvSpPr txBox="1"/>
          <p:nvPr/>
        </p:nvSpPr>
        <p:spPr>
          <a:xfrm>
            <a:off x="3422409" y="7857040"/>
            <a:ext cx="1373785" cy="215444"/>
          </a:xfrm>
          <a:prstGeom prst="rect">
            <a:avLst/>
          </a:prstGeom>
          <a:noFill/>
        </p:spPr>
        <p:txBody>
          <a:bodyPr wrap="square" rtlCol="0">
            <a:spAutoFit/>
          </a:bodyPr>
          <a:lstStyle/>
          <a:p>
            <a:pPr algn="ctr"/>
            <a:r>
              <a:rPr lang="fr-FR" sz="800" i="1" dirty="0"/>
              <a:t>Ports de plaisance</a:t>
            </a:r>
          </a:p>
        </p:txBody>
      </p:sp>
      <p:sp>
        <p:nvSpPr>
          <p:cNvPr id="59" name="ZoneTexte 58">
            <a:extLst>
              <a:ext uri="{FF2B5EF4-FFF2-40B4-BE49-F238E27FC236}">
                <a16:creationId xmlns:a16="http://schemas.microsoft.com/office/drawing/2014/main" id="{AE1297D6-3D1F-4BEA-A71F-F50756ED7C78}"/>
              </a:ext>
            </a:extLst>
          </p:cNvPr>
          <p:cNvSpPr txBox="1"/>
          <p:nvPr/>
        </p:nvSpPr>
        <p:spPr>
          <a:xfrm>
            <a:off x="4459838" y="7845084"/>
            <a:ext cx="1373785" cy="215444"/>
          </a:xfrm>
          <a:prstGeom prst="rect">
            <a:avLst/>
          </a:prstGeom>
          <a:noFill/>
        </p:spPr>
        <p:txBody>
          <a:bodyPr wrap="square" rtlCol="0">
            <a:spAutoFit/>
          </a:bodyPr>
          <a:lstStyle/>
          <a:p>
            <a:pPr algn="ctr"/>
            <a:r>
              <a:rPr lang="fr-FR" sz="800" i="1" dirty="0"/>
              <a:t>Ports et manutention</a:t>
            </a:r>
          </a:p>
        </p:txBody>
      </p:sp>
    </p:spTree>
    <p:extLst>
      <p:ext uri="{BB962C8B-B14F-4D97-AF65-F5344CB8AC3E}">
        <p14:creationId xmlns:p14="http://schemas.microsoft.com/office/powerpoint/2010/main" val="419963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ZoneTexte 4"/>
          <p:cNvSpPr txBox="1"/>
          <p:nvPr/>
        </p:nvSpPr>
        <p:spPr>
          <a:xfrm>
            <a:off x="1632673" y="4145577"/>
            <a:ext cx="4294328" cy="2785378"/>
          </a:xfrm>
          <a:prstGeom prst="rect">
            <a:avLst/>
          </a:prstGeom>
          <a:noFill/>
        </p:spPr>
        <p:txBody>
          <a:bodyPr wrap="square" rtlCol="0">
            <a:spAutoFit/>
          </a:bodyPr>
          <a:lstStyle/>
          <a:p>
            <a:pPr algn="ctr"/>
            <a:r>
              <a:rPr lang="fr-FR" sz="2500" b="1" dirty="0">
                <a:latin typeface="Arial" panose="020B0604020202020204" pitchFamily="34" charset="0"/>
                <a:cs typeface="Arial" panose="020B0604020202020204" pitchFamily="34" charset="0"/>
              </a:rPr>
              <a:t>1</a:t>
            </a:r>
          </a:p>
          <a:p>
            <a:pPr algn="ctr"/>
            <a:endParaRPr lang="fr-FR" sz="2500" b="1" dirty="0">
              <a:latin typeface="Arial" panose="020B0604020202020204" pitchFamily="34" charset="0"/>
              <a:cs typeface="Arial" panose="020B0604020202020204" pitchFamily="34" charset="0"/>
            </a:endParaRPr>
          </a:p>
          <a:p>
            <a:pPr algn="ctr"/>
            <a:r>
              <a:rPr lang="fr-FR" sz="2500" b="1" dirty="0">
                <a:latin typeface="Arial" panose="020B0604020202020204" pitchFamily="34" charset="0"/>
                <a:cs typeface="Arial" panose="020B0604020202020204" pitchFamily="34" charset="0"/>
              </a:rPr>
              <a:t>CONTRATS D’APPRENTISSAGE HORS CONVENTION 2019 ET CONTRATS 2020 </a:t>
            </a:r>
          </a:p>
          <a:p>
            <a:pPr algn="ctr"/>
            <a:endParaRPr lang="fr-FR" sz="2500" dirty="0">
              <a:latin typeface="Arial" panose="020B0604020202020204" pitchFamily="34" charset="0"/>
              <a:cs typeface="Arial" panose="020B0604020202020204" pitchFamily="34" charset="0"/>
            </a:endParaRPr>
          </a:p>
        </p:txBody>
      </p:sp>
      <p:pic>
        <p:nvPicPr>
          <p:cNvPr id="6" name="Image 5">
            <a:extLst>
              <a:ext uri="{FF2B5EF4-FFF2-40B4-BE49-F238E27FC236}">
                <a16:creationId xmlns:a16="http://schemas.microsoft.com/office/drawing/2014/main" id="{45EC27F5-2FE8-43C6-AF95-0DA82BC7A6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 y="0"/>
            <a:ext cx="7558222" cy="1651376"/>
          </a:xfrm>
          <a:prstGeom prst="rect">
            <a:avLst/>
          </a:prstGeom>
        </p:spPr>
      </p:pic>
      <p:pic>
        <p:nvPicPr>
          <p:cNvPr id="9" name="Image 8">
            <a:extLst>
              <a:ext uri="{FF2B5EF4-FFF2-40B4-BE49-F238E27FC236}">
                <a16:creationId xmlns:a16="http://schemas.microsoft.com/office/drawing/2014/main" id="{6A11C851-AA35-4947-BAEF-D86B8088E7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218" y="193397"/>
            <a:ext cx="1236371" cy="991166"/>
          </a:xfrm>
          <a:prstGeom prst="rect">
            <a:avLst/>
          </a:prstGeom>
        </p:spPr>
      </p:pic>
      <p:sp>
        <p:nvSpPr>
          <p:cNvPr id="11" name="ZoneTexte 10">
            <a:extLst>
              <a:ext uri="{FF2B5EF4-FFF2-40B4-BE49-F238E27FC236}">
                <a16:creationId xmlns:a16="http://schemas.microsoft.com/office/drawing/2014/main" id="{25EC3890-1C29-4E24-BCF0-D854823E246B}"/>
              </a:ext>
            </a:extLst>
          </p:cNvPr>
          <p:cNvSpPr txBox="1"/>
          <p:nvPr/>
        </p:nvSpPr>
        <p:spPr>
          <a:xfrm>
            <a:off x="2884869" y="502522"/>
            <a:ext cx="4311800" cy="646331"/>
          </a:xfrm>
          <a:prstGeom prst="rect">
            <a:avLst/>
          </a:prstGeom>
          <a:noFill/>
        </p:spPr>
        <p:txBody>
          <a:bodyPr wrap="square" rtlCol="0">
            <a:spAutoFit/>
          </a:bodyPr>
          <a:lstStyle/>
          <a:p>
            <a:r>
              <a:rPr lang="fr-FR" dirty="0">
                <a:solidFill>
                  <a:schemeClr val="bg1"/>
                </a:solidFill>
                <a:latin typeface="Arial" panose="020B0604020202020204" pitchFamily="34" charset="0"/>
                <a:cs typeface="Arial" panose="020B0604020202020204" pitchFamily="34" charset="0"/>
              </a:rPr>
              <a:t>PROCÉDURE </a:t>
            </a:r>
            <a:r>
              <a:rPr lang="fr-FR" sz="1800" dirty="0">
                <a:solidFill>
                  <a:schemeClr val="bg1"/>
                </a:solidFill>
                <a:latin typeface="Arial" panose="020B0604020202020204" pitchFamily="34" charset="0"/>
                <a:cs typeface="Arial" panose="020B0604020202020204" pitchFamily="34" charset="0"/>
              </a:rPr>
              <a:t>DE FACTURATION</a:t>
            </a:r>
            <a:br>
              <a:rPr lang="fr-FR" sz="1800" dirty="0">
                <a:solidFill>
                  <a:schemeClr val="bg1"/>
                </a:solidFill>
                <a:latin typeface="Arial" panose="020B0604020202020204" pitchFamily="34" charset="0"/>
                <a:cs typeface="Arial" panose="020B0604020202020204" pitchFamily="34" charset="0"/>
              </a:rPr>
            </a:br>
            <a:r>
              <a:rPr lang="fr-FR" sz="1800" dirty="0">
                <a:solidFill>
                  <a:schemeClr val="bg1"/>
                </a:solidFill>
                <a:latin typeface="Arial" panose="020B0604020202020204" pitchFamily="34" charset="0"/>
                <a:cs typeface="Arial" panose="020B0604020202020204" pitchFamily="34" charset="0"/>
              </a:rPr>
              <a:t>DES CONTRATS D’APPRENTISSAGE </a:t>
            </a:r>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688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8" name="Rectangle 7"/>
          <p:cNvSpPr/>
          <p:nvPr/>
        </p:nvSpPr>
        <p:spPr>
          <a:xfrm>
            <a:off x="3477636" y="1800977"/>
            <a:ext cx="132203" cy="891967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3229579" y="2405719"/>
            <a:ext cx="608611" cy="514902"/>
          </a:xfrm>
          <a:prstGeom prst="ellipse">
            <a:avLst/>
          </a:prstGeom>
          <a:solidFill>
            <a:srgbClr val="80BC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197068" y="2983137"/>
            <a:ext cx="1633489" cy="771822"/>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4330234" y="2092371"/>
            <a:ext cx="1855900" cy="1231106"/>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4246241" y="6575430"/>
            <a:ext cx="2442901" cy="1440293"/>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532463" y="8302638"/>
            <a:ext cx="2220155" cy="1060699"/>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3887185" y="2609470"/>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2861620" y="3395589"/>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3929470" y="7135558"/>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2787750" y="8698432"/>
            <a:ext cx="416787" cy="14365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1330050" y="1803901"/>
            <a:ext cx="2150381" cy="315658"/>
          </a:xfrm>
          <a:prstGeom prst="rect">
            <a:avLst/>
          </a:prstGeom>
          <a:solidFill>
            <a:srgbClr val="F39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L’entreprise ou le CFA</a:t>
            </a:r>
          </a:p>
        </p:txBody>
      </p:sp>
      <p:sp>
        <p:nvSpPr>
          <p:cNvPr id="26" name="ZoneTexte 25"/>
          <p:cNvSpPr txBox="1"/>
          <p:nvPr/>
        </p:nvSpPr>
        <p:spPr>
          <a:xfrm>
            <a:off x="4295102" y="2403696"/>
            <a:ext cx="1866794" cy="769441"/>
          </a:xfrm>
          <a:prstGeom prst="rect">
            <a:avLst/>
          </a:prstGeom>
          <a:noFill/>
        </p:spPr>
        <p:txBody>
          <a:bodyPr wrap="square" rtlCol="0">
            <a:spAutoFit/>
          </a:bodyPr>
          <a:lstStyle/>
          <a:p>
            <a:pPr algn="ctr"/>
            <a:r>
              <a:rPr lang="fr-FR" sz="1100" dirty="0">
                <a:solidFill>
                  <a:srgbClr val="7F7F7F"/>
                </a:solidFill>
              </a:rPr>
              <a:t>Transmission à OPCO Mobilités du CERFA + convention </a:t>
            </a:r>
            <a:r>
              <a:rPr lang="fr-FR" sz="1100" dirty="0">
                <a:solidFill>
                  <a:srgbClr val="7F7F7F"/>
                </a:solidFill>
                <a:sym typeface="Wingdings" panose="05000000000000000000" pitchFamily="2" charset="2"/>
              </a:rPr>
              <a:t></a:t>
            </a:r>
            <a:endParaRPr lang="fr-FR" sz="1100" dirty="0">
              <a:solidFill>
                <a:srgbClr val="7F7F7F"/>
              </a:solidFill>
            </a:endParaRPr>
          </a:p>
          <a:p>
            <a:pPr algn="ctr"/>
            <a:endParaRPr lang="fr-FR" sz="1100" dirty="0">
              <a:solidFill>
                <a:srgbClr val="7F7F7F"/>
              </a:solidFill>
            </a:endParaRPr>
          </a:p>
        </p:txBody>
      </p:sp>
      <p:sp>
        <p:nvSpPr>
          <p:cNvPr id="27" name="Pentagone 26"/>
          <p:cNvSpPr/>
          <p:nvPr/>
        </p:nvSpPr>
        <p:spPr>
          <a:xfrm flipH="1">
            <a:off x="5310040" y="1663040"/>
            <a:ext cx="2249631" cy="517571"/>
          </a:xfrm>
          <a:prstGeom prst="homePlate">
            <a:avLst/>
          </a:prstGeom>
          <a:solidFill>
            <a:srgbClr val="E8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À la conclusion du contrat d’apprentissage</a:t>
            </a:r>
            <a:endParaRPr lang="fr-FR" sz="900" dirty="0"/>
          </a:p>
        </p:txBody>
      </p:sp>
      <p:cxnSp>
        <p:nvCxnSpPr>
          <p:cNvPr id="29" name="Connecteur droit 28"/>
          <p:cNvCxnSpPr/>
          <p:nvPr/>
        </p:nvCxnSpPr>
        <p:spPr>
          <a:xfrm flipV="1">
            <a:off x="23915" y="5550665"/>
            <a:ext cx="7535760" cy="12200"/>
          </a:xfrm>
          <a:prstGeom prst="line">
            <a:avLst/>
          </a:prstGeom>
          <a:ln w="381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Pentagone 31"/>
          <p:cNvSpPr/>
          <p:nvPr/>
        </p:nvSpPr>
        <p:spPr>
          <a:xfrm>
            <a:off x="-3381" y="5761990"/>
            <a:ext cx="2778865" cy="405255"/>
          </a:xfrm>
          <a:prstGeom prst="homePlate">
            <a:avLst/>
          </a:prstGeom>
          <a:solidFill>
            <a:srgbClr val="E8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À réception de la notification</a:t>
            </a:r>
            <a:endParaRPr lang="fr-FR" sz="900" dirty="0"/>
          </a:p>
        </p:txBody>
      </p:sp>
      <p:sp>
        <p:nvSpPr>
          <p:cNvPr id="33" name="ZoneTexte 32"/>
          <p:cNvSpPr txBox="1"/>
          <p:nvPr/>
        </p:nvSpPr>
        <p:spPr>
          <a:xfrm>
            <a:off x="1192257" y="3214897"/>
            <a:ext cx="1619361" cy="430887"/>
          </a:xfrm>
          <a:prstGeom prst="rect">
            <a:avLst/>
          </a:prstGeom>
          <a:noFill/>
        </p:spPr>
        <p:txBody>
          <a:bodyPr wrap="square" rtlCol="0">
            <a:spAutoFit/>
          </a:bodyPr>
          <a:lstStyle/>
          <a:p>
            <a:pPr algn="ctr"/>
            <a:r>
              <a:rPr lang="fr-FR" sz="1100" dirty="0">
                <a:solidFill>
                  <a:srgbClr val="7F7F7F"/>
                </a:solidFill>
              </a:rPr>
              <a:t>L’OPCO analyse le contrat</a:t>
            </a:r>
          </a:p>
        </p:txBody>
      </p:sp>
      <p:sp>
        <p:nvSpPr>
          <p:cNvPr id="34" name="ZoneTexte 33"/>
          <p:cNvSpPr txBox="1"/>
          <p:nvPr/>
        </p:nvSpPr>
        <p:spPr>
          <a:xfrm>
            <a:off x="164617" y="5140611"/>
            <a:ext cx="7347145" cy="307777"/>
          </a:xfrm>
          <a:prstGeom prst="rect">
            <a:avLst/>
          </a:prstGeom>
          <a:noFill/>
        </p:spPr>
        <p:txBody>
          <a:bodyPr wrap="square" rtlCol="0">
            <a:spAutoFit/>
          </a:bodyPr>
          <a:lstStyle/>
          <a:p>
            <a:pPr algn="ctr"/>
            <a:r>
              <a:rPr lang="fr-FR" sz="1400" b="1" dirty="0">
                <a:solidFill>
                  <a:srgbClr val="FF0000"/>
                </a:solidFill>
              </a:rPr>
              <a:t>L’OPCO envoie l’accord de prise en        charge au CFA, à l’entreprise et à l’apprenti</a:t>
            </a:r>
          </a:p>
        </p:txBody>
      </p:sp>
      <p:pic>
        <p:nvPicPr>
          <p:cNvPr id="37" name="Imag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31966" y="2555703"/>
            <a:ext cx="215975" cy="215975"/>
          </a:xfrm>
          <a:prstGeom prst="rect">
            <a:avLst/>
          </a:prstGeom>
        </p:spPr>
      </p:pic>
      <p:sp>
        <p:nvSpPr>
          <p:cNvPr id="44" name="ZoneTexte 43"/>
          <p:cNvSpPr txBox="1"/>
          <p:nvPr/>
        </p:nvSpPr>
        <p:spPr>
          <a:xfrm>
            <a:off x="4596454" y="6783465"/>
            <a:ext cx="1724248" cy="1107996"/>
          </a:xfrm>
          <a:prstGeom prst="rect">
            <a:avLst/>
          </a:prstGeom>
          <a:noFill/>
        </p:spPr>
        <p:txBody>
          <a:bodyPr wrap="square" rtlCol="0">
            <a:spAutoFit/>
          </a:bodyPr>
          <a:lstStyle/>
          <a:p>
            <a:pPr algn="ctr"/>
            <a:r>
              <a:rPr lang="fr-FR" sz="1100" dirty="0">
                <a:solidFill>
                  <a:srgbClr val="7F7F7F"/>
                </a:solidFill>
              </a:rPr>
              <a:t>Facture émise par le CFA et libellée à l’ordre de l’OPCO correspondant à 50% annuel du niveau de prise en charge </a:t>
            </a:r>
            <a:r>
              <a:rPr lang="fr-FR" sz="1100" dirty="0">
                <a:solidFill>
                  <a:srgbClr val="7F7F7F"/>
                </a:solidFill>
                <a:sym typeface="Wingdings" panose="05000000000000000000" pitchFamily="2" charset="2"/>
              </a:rPr>
              <a:t></a:t>
            </a:r>
            <a:endParaRPr lang="fr-FR" sz="1100" b="1" dirty="0">
              <a:solidFill>
                <a:srgbClr val="7F7F7F"/>
              </a:solidFill>
            </a:endParaRPr>
          </a:p>
          <a:p>
            <a:pPr algn="ctr"/>
            <a:endParaRPr lang="fr-FR" sz="1100" dirty="0">
              <a:solidFill>
                <a:srgbClr val="7F7F7F"/>
              </a:solidFill>
            </a:endParaRPr>
          </a:p>
        </p:txBody>
      </p:sp>
      <p:pic>
        <p:nvPicPr>
          <p:cNvPr id="38" name="Imag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3199" y="4493724"/>
            <a:ext cx="433114" cy="433114"/>
          </a:xfrm>
          <a:prstGeom prst="rect">
            <a:avLst/>
          </a:prstGeom>
        </p:spPr>
      </p:pic>
      <p:sp>
        <p:nvSpPr>
          <p:cNvPr id="47" name="ZoneTexte 46"/>
          <p:cNvSpPr txBox="1"/>
          <p:nvPr/>
        </p:nvSpPr>
        <p:spPr>
          <a:xfrm>
            <a:off x="810827" y="8461573"/>
            <a:ext cx="1619361" cy="938719"/>
          </a:xfrm>
          <a:prstGeom prst="rect">
            <a:avLst/>
          </a:prstGeom>
          <a:noFill/>
        </p:spPr>
        <p:txBody>
          <a:bodyPr wrap="square" rtlCol="0">
            <a:spAutoFit/>
          </a:bodyPr>
          <a:lstStyle/>
          <a:p>
            <a:pPr algn="ctr"/>
            <a:r>
              <a:rPr lang="fr-FR" sz="1100" dirty="0">
                <a:solidFill>
                  <a:srgbClr val="7F7F7F"/>
                </a:solidFill>
              </a:rPr>
              <a:t>Vérification de la facture par l’OPCO et mise en paiement de la facture si conforme</a:t>
            </a:r>
          </a:p>
          <a:p>
            <a:pPr algn="ctr"/>
            <a:endParaRPr lang="fr-FR" sz="1100" dirty="0">
              <a:solidFill>
                <a:srgbClr val="7F7F7F"/>
              </a:solidFill>
            </a:endParaRPr>
          </a:p>
        </p:txBody>
      </p:sp>
      <p:pic>
        <p:nvPicPr>
          <p:cNvPr id="46" name="Imag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354679">
            <a:off x="310576" y="8344772"/>
            <a:ext cx="535193" cy="535193"/>
          </a:xfrm>
          <a:prstGeom prst="rect">
            <a:avLst/>
          </a:prstGeom>
        </p:spPr>
      </p:pic>
      <p:sp>
        <p:nvSpPr>
          <p:cNvPr id="54" name="Ellipse 53"/>
          <p:cNvSpPr/>
          <p:nvPr/>
        </p:nvSpPr>
        <p:spPr>
          <a:xfrm>
            <a:off x="3181531" y="8508437"/>
            <a:ext cx="608611" cy="514902"/>
          </a:xfrm>
          <a:prstGeom prst="ellipse">
            <a:avLst/>
          </a:prstGeom>
          <a:solidFill>
            <a:srgbClr val="00AEBD"/>
          </a:solidFill>
          <a:ln w="57150">
            <a:solidFill>
              <a:schemeClr val="bg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55" name="Ellipse 54"/>
          <p:cNvSpPr/>
          <p:nvPr/>
        </p:nvSpPr>
        <p:spPr>
          <a:xfrm>
            <a:off x="3237120" y="6985673"/>
            <a:ext cx="608611" cy="514902"/>
          </a:xfrm>
          <a:prstGeom prst="ellipse">
            <a:avLst/>
          </a:prstGeom>
          <a:solidFill>
            <a:srgbClr val="80BC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p:cNvSpPr/>
          <p:nvPr/>
        </p:nvSpPr>
        <p:spPr>
          <a:xfrm>
            <a:off x="3230902" y="3184028"/>
            <a:ext cx="608611" cy="514902"/>
          </a:xfrm>
          <a:prstGeom prst="ellipse">
            <a:avLst/>
          </a:prstGeom>
          <a:solidFill>
            <a:srgbClr val="00AEBD"/>
          </a:solidFill>
          <a:ln w="57150">
            <a:solidFill>
              <a:schemeClr val="bg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pic>
        <p:nvPicPr>
          <p:cNvPr id="57" name="Image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5499" y="3313610"/>
            <a:ext cx="215975" cy="215975"/>
          </a:xfrm>
          <a:prstGeom prst="rect">
            <a:avLst/>
          </a:prstGeom>
        </p:spPr>
      </p:pic>
      <p:pic>
        <p:nvPicPr>
          <p:cNvPr id="58" name="Imag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488" y="7121488"/>
            <a:ext cx="215975" cy="215975"/>
          </a:xfrm>
          <a:prstGeom prst="rect">
            <a:avLst/>
          </a:prstGeom>
        </p:spPr>
      </p:pic>
      <p:pic>
        <p:nvPicPr>
          <p:cNvPr id="59" name="Image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5716" y="8674861"/>
            <a:ext cx="215975" cy="215975"/>
          </a:xfrm>
          <a:prstGeom prst="rect">
            <a:avLst/>
          </a:prstGeom>
        </p:spPr>
      </p:pic>
      <p:sp>
        <p:nvSpPr>
          <p:cNvPr id="40" name="Ellipse 39"/>
          <p:cNvSpPr/>
          <p:nvPr/>
        </p:nvSpPr>
        <p:spPr>
          <a:xfrm>
            <a:off x="4128863" y="4238896"/>
            <a:ext cx="1855900" cy="787196"/>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40"/>
          <p:cNvSpPr/>
          <p:nvPr/>
        </p:nvSpPr>
        <p:spPr>
          <a:xfrm>
            <a:off x="3754675" y="4627889"/>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4190885" y="4293441"/>
            <a:ext cx="1866794" cy="938719"/>
          </a:xfrm>
          <a:prstGeom prst="rect">
            <a:avLst/>
          </a:prstGeom>
          <a:noFill/>
        </p:spPr>
        <p:txBody>
          <a:bodyPr wrap="square" rtlCol="0">
            <a:spAutoFit/>
          </a:bodyPr>
          <a:lstStyle/>
          <a:p>
            <a:pPr algn="ctr"/>
            <a:r>
              <a:rPr lang="fr-FR" sz="1080" dirty="0">
                <a:solidFill>
                  <a:srgbClr val="7F7F7F"/>
                </a:solidFill>
              </a:rPr>
              <a:t>Le contrat est complet et conforme </a:t>
            </a:r>
            <a:r>
              <a:rPr lang="fr-FR" sz="1080" dirty="0">
                <a:solidFill>
                  <a:srgbClr val="7F7F7F"/>
                </a:solidFill>
                <a:sym typeface="Wingdings" panose="05000000000000000000" pitchFamily="2" charset="2"/>
              </a:rPr>
              <a:t>. Le contrat est déposé auprès de l’administration</a:t>
            </a:r>
            <a:endParaRPr lang="fr-FR" sz="1080" dirty="0">
              <a:solidFill>
                <a:srgbClr val="7F7F7F"/>
              </a:solidFill>
            </a:endParaRPr>
          </a:p>
          <a:p>
            <a:pPr algn="ctr"/>
            <a:endParaRPr lang="fr-FR" sz="1080" dirty="0">
              <a:solidFill>
                <a:srgbClr val="7F7F7F"/>
              </a:solidFill>
            </a:endParaRPr>
          </a:p>
        </p:txBody>
      </p:sp>
      <p:sp>
        <p:nvSpPr>
          <p:cNvPr id="43" name="Rectangle 42"/>
          <p:cNvSpPr/>
          <p:nvPr/>
        </p:nvSpPr>
        <p:spPr>
          <a:xfrm>
            <a:off x="5089583" y="5800782"/>
            <a:ext cx="2150381" cy="315658"/>
          </a:xfrm>
          <a:prstGeom prst="rect">
            <a:avLst/>
          </a:prstGeom>
          <a:solidFill>
            <a:srgbClr val="F39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Le CFA</a:t>
            </a:r>
          </a:p>
        </p:txBody>
      </p:sp>
      <p:sp>
        <p:nvSpPr>
          <p:cNvPr id="5" name="Plaque 4"/>
          <p:cNvSpPr/>
          <p:nvPr/>
        </p:nvSpPr>
        <p:spPr>
          <a:xfrm>
            <a:off x="4863859" y="9527464"/>
            <a:ext cx="2120900" cy="969203"/>
          </a:xfrm>
          <a:prstGeom prst="beve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200" dirty="0"/>
              <a:t>Une rupture intervient dans les 6 premiers mois </a:t>
            </a:r>
            <a:r>
              <a:rPr lang="fr-FR" sz="1200" dirty="0">
                <a:sym typeface="Wingdings" panose="05000000000000000000" pitchFamily="2" charset="2"/>
              </a:rPr>
              <a:t></a:t>
            </a:r>
            <a:endParaRPr lang="fr-FR" sz="1200" dirty="0"/>
          </a:p>
        </p:txBody>
      </p:sp>
      <p:sp>
        <p:nvSpPr>
          <p:cNvPr id="45" name="Rectangle 44"/>
          <p:cNvSpPr/>
          <p:nvPr/>
        </p:nvSpPr>
        <p:spPr>
          <a:xfrm rot="16200000">
            <a:off x="1827507" y="3906274"/>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p:nvSpPr>
        <p:spPr>
          <a:xfrm>
            <a:off x="1086405" y="4191954"/>
            <a:ext cx="1855900" cy="700727"/>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1115288" y="4318267"/>
            <a:ext cx="1866794" cy="600164"/>
          </a:xfrm>
          <a:prstGeom prst="rect">
            <a:avLst/>
          </a:prstGeom>
          <a:noFill/>
        </p:spPr>
        <p:txBody>
          <a:bodyPr wrap="square" rtlCol="0">
            <a:spAutoFit/>
          </a:bodyPr>
          <a:lstStyle/>
          <a:p>
            <a:pPr algn="ctr"/>
            <a:r>
              <a:rPr lang="fr-FR" sz="1100" dirty="0">
                <a:solidFill>
                  <a:srgbClr val="7F7F7F"/>
                </a:solidFill>
              </a:rPr>
              <a:t>Le contrat est incomplet et/ou non conforme </a:t>
            </a:r>
          </a:p>
          <a:p>
            <a:pPr algn="ctr"/>
            <a:endParaRPr lang="fr-FR" sz="1100" dirty="0">
              <a:solidFill>
                <a:srgbClr val="7F7F7F"/>
              </a:solidFill>
            </a:endParaRPr>
          </a:p>
        </p:txBody>
      </p:sp>
      <p:cxnSp>
        <p:nvCxnSpPr>
          <p:cNvPr id="12" name="Connecteur droit 11"/>
          <p:cNvCxnSpPr>
            <a:stCxn id="48" idx="2"/>
          </p:cNvCxnSpPr>
          <p:nvPr/>
        </p:nvCxnSpPr>
        <p:spPr>
          <a:xfrm flipH="1" flipV="1">
            <a:off x="378288" y="4542317"/>
            <a:ext cx="708117" cy="1"/>
          </a:xfrm>
          <a:prstGeom prst="line">
            <a:avLst/>
          </a:prstGeom>
        </p:spPr>
        <p:style>
          <a:lnRef idx="1">
            <a:schemeClr val="accent3"/>
          </a:lnRef>
          <a:fillRef idx="0">
            <a:schemeClr val="accent3"/>
          </a:fillRef>
          <a:effectRef idx="0">
            <a:schemeClr val="accent3"/>
          </a:effectRef>
          <a:fontRef idx="minor">
            <a:schemeClr val="tx1"/>
          </a:fontRef>
        </p:style>
      </p:cxnSp>
      <p:cxnSp>
        <p:nvCxnSpPr>
          <p:cNvPr id="50" name="Connecteur droit 49"/>
          <p:cNvCxnSpPr/>
          <p:nvPr/>
        </p:nvCxnSpPr>
        <p:spPr>
          <a:xfrm flipH="1">
            <a:off x="355164" y="2771678"/>
            <a:ext cx="19726" cy="1766422"/>
          </a:xfrm>
          <a:prstGeom prst="line">
            <a:avLst/>
          </a:prstGeom>
        </p:spPr>
        <p:style>
          <a:lnRef idx="1">
            <a:schemeClr val="accent3"/>
          </a:lnRef>
          <a:fillRef idx="0">
            <a:schemeClr val="accent3"/>
          </a:fillRef>
          <a:effectRef idx="0">
            <a:schemeClr val="accent3"/>
          </a:effectRef>
          <a:fontRef idx="minor">
            <a:schemeClr val="tx1"/>
          </a:fontRef>
        </p:style>
      </p:cxnSp>
      <p:cxnSp>
        <p:nvCxnSpPr>
          <p:cNvPr id="31" name="Connecteur droit avec flèche 30"/>
          <p:cNvCxnSpPr/>
          <p:nvPr/>
        </p:nvCxnSpPr>
        <p:spPr>
          <a:xfrm>
            <a:off x="374890" y="2771678"/>
            <a:ext cx="2772339"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51" name="Rectangle 50"/>
          <p:cNvSpPr/>
          <p:nvPr/>
        </p:nvSpPr>
        <p:spPr>
          <a:xfrm>
            <a:off x="55637" y="3787039"/>
            <a:ext cx="951612" cy="44904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900" dirty="0"/>
              <a:t>Relance ou refus fait à l’entreprise</a:t>
            </a:r>
          </a:p>
        </p:txBody>
      </p:sp>
      <p:sp>
        <p:nvSpPr>
          <p:cNvPr id="60" name="Rectangle 59"/>
          <p:cNvSpPr/>
          <p:nvPr/>
        </p:nvSpPr>
        <p:spPr>
          <a:xfrm rot="16200000">
            <a:off x="1333196" y="9506232"/>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Ellipse 60"/>
          <p:cNvSpPr/>
          <p:nvPr/>
        </p:nvSpPr>
        <p:spPr>
          <a:xfrm>
            <a:off x="698662" y="9748835"/>
            <a:ext cx="1855900" cy="700727"/>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61"/>
          <p:cNvSpPr txBox="1"/>
          <p:nvPr/>
        </p:nvSpPr>
        <p:spPr>
          <a:xfrm>
            <a:off x="744414" y="9923309"/>
            <a:ext cx="1866794" cy="600164"/>
          </a:xfrm>
          <a:prstGeom prst="rect">
            <a:avLst/>
          </a:prstGeom>
          <a:noFill/>
        </p:spPr>
        <p:txBody>
          <a:bodyPr wrap="square" rtlCol="0">
            <a:spAutoFit/>
          </a:bodyPr>
          <a:lstStyle/>
          <a:p>
            <a:pPr algn="ctr"/>
            <a:r>
              <a:rPr lang="fr-FR" sz="1100" dirty="0">
                <a:solidFill>
                  <a:srgbClr val="7F7F7F"/>
                </a:solidFill>
              </a:rPr>
              <a:t>Si la facture est incomplète et/ou non conforme </a:t>
            </a:r>
          </a:p>
          <a:p>
            <a:pPr algn="ctr"/>
            <a:endParaRPr lang="fr-FR" sz="1100" dirty="0">
              <a:solidFill>
                <a:srgbClr val="7F7F7F"/>
              </a:solidFill>
            </a:endParaRPr>
          </a:p>
        </p:txBody>
      </p:sp>
      <p:cxnSp>
        <p:nvCxnSpPr>
          <p:cNvPr id="63" name="Connecteur droit 62"/>
          <p:cNvCxnSpPr>
            <a:stCxn id="61" idx="2"/>
          </p:cNvCxnSpPr>
          <p:nvPr/>
        </p:nvCxnSpPr>
        <p:spPr>
          <a:xfrm flipH="1" flipV="1">
            <a:off x="226597" y="10099198"/>
            <a:ext cx="472065" cy="1"/>
          </a:xfrm>
          <a:prstGeom prst="line">
            <a:avLst/>
          </a:prstGeom>
        </p:spPr>
        <p:style>
          <a:lnRef idx="1">
            <a:schemeClr val="accent3"/>
          </a:lnRef>
          <a:fillRef idx="0">
            <a:schemeClr val="accent3"/>
          </a:fillRef>
          <a:effectRef idx="0">
            <a:schemeClr val="accent3"/>
          </a:effectRef>
          <a:fontRef idx="minor">
            <a:schemeClr val="tx1"/>
          </a:fontRef>
        </p:style>
      </p:cxnSp>
      <p:cxnSp>
        <p:nvCxnSpPr>
          <p:cNvPr id="64" name="Connecteur droit 63"/>
          <p:cNvCxnSpPr/>
          <p:nvPr/>
        </p:nvCxnSpPr>
        <p:spPr>
          <a:xfrm flipH="1">
            <a:off x="226132" y="7268295"/>
            <a:ext cx="2290" cy="2865154"/>
          </a:xfrm>
          <a:prstGeom prst="line">
            <a:avLst/>
          </a:prstGeom>
        </p:spPr>
        <p:style>
          <a:lnRef idx="1">
            <a:schemeClr val="accent3"/>
          </a:lnRef>
          <a:fillRef idx="0">
            <a:schemeClr val="accent3"/>
          </a:fillRef>
          <a:effectRef idx="0">
            <a:schemeClr val="accent3"/>
          </a:effectRef>
          <a:fontRef idx="minor">
            <a:schemeClr val="tx1"/>
          </a:fontRef>
        </p:style>
      </p:cxnSp>
      <p:cxnSp>
        <p:nvCxnSpPr>
          <p:cNvPr id="65" name="Connecteur droit avec flèche 64"/>
          <p:cNvCxnSpPr/>
          <p:nvPr/>
        </p:nvCxnSpPr>
        <p:spPr>
          <a:xfrm>
            <a:off x="228422" y="7268295"/>
            <a:ext cx="2772339"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66" name="Rectangle 65"/>
          <p:cNvSpPr/>
          <p:nvPr/>
        </p:nvSpPr>
        <p:spPr>
          <a:xfrm>
            <a:off x="104962" y="7593624"/>
            <a:ext cx="823039" cy="3235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900" dirty="0"/>
              <a:t>Relance faite au CFA</a:t>
            </a:r>
          </a:p>
        </p:txBody>
      </p:sp>
      <p:pic>
        <p:nvPicPr>
          <p:cNvPr id="2" name="Image 1">
            <a:extLst>
              <a:ext uri="{FF2B5EF4-FFF2-40B4-BE49-F238E27FC236}">
                <a16:creationId xmlns:a16="http://schemas.microsoft.com/office/drawing/2014/main" id="{50C84557-3204-4E6D-B6CF-A573B29729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6" y="-13233"/>
            <a:ext cx="7558222" cy="1651376"/>
          </a:xfrm>
          <a:prstGeom prst="rect">
            <a:avLst/>
          </a:prstGeom>
        </p:spPr>
      </p:pic>
      <p:pic>
        <p:nvPicPr>
          <p:cNvPr id="6" name="Image 5">
            <a:extLst>
              <a:ext uri="{FF2B5EF4-FFF2-40B4-BE49-F238E27FC236}">
                <a16:creationId xmlns:a16="http://schemas.microsoft.com/office/drawing/2014/main" id="{516AF52C-1071-41CF-9FE9-A26300DCA1B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1218" y="180164"/>
            <a:ext cx="1236371" cy="991166"/>
          </a:xfrm>
          <a:prstGeom prst="rect">
            <a:avLst/>
          </a:prstGeom>
        </p:spPr>
      </p:pic>
      <p:sp>
        <p:nvSpPr>
          <p:cNvPr id="13" name="ZoneTexte 12">
            <a:extLst>
              <a:ext uri="{FF2B5EF4-FFF2-40B4-BE49-F238E27FC236}">
                <a16:creationId xmlns:a16="http://schemas.microsoft.com/office/drawing/2014/main" id="{DCDDAF8F-9C17-4C82-84EF-E7CA5F4892D5}"/>
              </a:ext>
            </a:extLst>
          </p:cNvPr>
          <p:cNvSpPr txBox="1"/>
          <p:nvPr/>
        </p:nvSpPr>
        <p:spPr>
          <a:xfrm>
            <a:off x="2884869" y="489289"/>
            <a:ext cx="4311800" cy="646331"/>
          </a:xfrm>
          <a:prstGeom prst="rect">
            <a:avLst/>
          </a:prstGeom>
          <a:noFill/>
        </p:spPr>
        <p:txBody>
          <a:bodyPr wrap="square" rtlCol="0">
            <a:spAutoFit/>
          </a:bodyPr>
          <a:lstStyle/>
          <a:p>
            <a:r>
              <a:rPr lang="fr-FR" dirty="0">
                <a:solidFill>
                  <a:schemeClr val="bg1"/>
                </a:solidFill>
                <a:latin typeface="Arial" panose="020B0604020202020204" pitchFamily="34" charset="0"/>
                <a:cs typeface="Arial" panose="020B0604020202020204" pitchFamily="34" charset="0"/>
              </a:rPr>
              <a:t>PROCÉDURE </a:t>
            </a:r>
            <a:r>
              <a:rPr lang="fr-FR" sz="1800" dirty="0">
                <a:solidFill>
                  <a:schemeClr val="bg1"/>
                </a:solidFill>
                <a:latin typeface="Arial" panose="020B0604020202020204" pitchFamily="34" charset="0"/>
                <a:cs typeface="Arial" panose="020B0604020202020204" pitchFamily="34" charset="0"/>
              </a:rPr>
              <a:t>DE FACTURATION</a:t>
            </a:r>
            <a:br>
              <a:rPr lang="fr-FR" sz="1800" dirty="0">
                <a:solidFill>
                  <a:schemeClr val="bg1"/>
                </a:solidFill>
                <a:latin typeface="Arial" panose="020B0604020202020204" pitchFamily="34" charset="0"/>
                <a:cs typeface="Arial" panose="020B0604020202020204" pitchFamily="34" charset="0"/>
              </a:rPr>
            </a:br>
            <a:r>
              <a:rPr lang="fr-FR" sz="1800" dirty="0">
                <a:solidFill>
                  <a:schemeClr val="bg1"/>
                </a:solidFill>
                <a:latin typeface="Arial" panose="020B0604020202020204" pitchFamily="34" charset="0"/>
                <a:cs typeface="Arial" panose="020B0604020202020204" pitchFamily="34" charset="0"/>
              </a:rPr>
              <a:t>DES CONTRATS D’APPRENTISSAGE </a:t>
            </a:r>
            <a:endParaRPr lang="fr-FR" dirty="0">
              <a:solidFill>
                <a:schemeClr val="bg1"/>
              </a:solidFill>
              <a:latin typeface="Arial" panose="020B0604020202020204" pitchFamily="34" charset="0"/>
              <a:cs typeface="Arial" panose="020B0604020202020204" pitchFamily="34" charset="0"/>
            </a:endParaRPr>
          </a:p>
        </p:txBody>
      </p:sp>
      <p:pic>
        <p:nvPicPr>
          <p:cNvPr id="15" name="Image 14">
            <a:extLst>
              <a:ext uri="{FF2B5EF4-FFF2-40B4-BE49-F238E27FC236}">
                <a16:creationId xmlns:a16="http://schemas.microsoft.com/office/drawing/2014/main" id="{E97A1851-3837-4314-AC69-F2D98BCC0C9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5699" y="3129737"/>
            <a:ext cx="398078" cy="504013"/>
          </a:xfrm>
          <a:prstGeom prst="rect">
            <a:avLst/>
          </a:prstGeom>
        </p:spPr>
      </p:pic>
      <p:pic>
        <p:nvPicPr>
          <p:cNvPr id="16" name="Image 15">
            <a:extLst>
              <a:ext uri="{FF2B5EF4-FFF2-40B4-BE49-F238E27FC236}">
                <a16:creationId xmlns:a16="http://schemas.microsoft.com/office/drawing/2014/main" id="{6B11CA2E-46EA-476B-9EAA-92D225EF9C5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74976" y="2411163"/>
            <a:ext cx="398078" cy="504013"/>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463B622E-7049-43F5-AAE0-A63BB52AF8F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22211" y="6621445"/>
            <a:ext cx="609394" cy="569783"/>
          </a:xfrm>
          <a:prstGeom prst="rect">
            <a:avLst/>
          </a:prstGeom>
        </p:spPr>
      </p:pic>
    </p:spTree>
    <p:extLst>
      <p:ext uri="{BB962C8B-B14F-4D97-AF65-F5344CB8AC3E}">
        <p14:creationId xmlns:p14="http://schemas.microsoft.com/office/powerpoint/2010/main" val="2945793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p:cNvSpPr/>
          <p:nvPr/>
        </p:nvSpPr>
        <p:spPr>
          <a:xfrm>
            <a:off x="3477718" y="1749833"/>
            <a:ext cx="117498" cy="894197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3229579" y="2836751"/>
            <a:ext cx="608611" cy="514902"/>
          </a:xfrm>
          <a:prstGeom prst="ellipse">
            <a:avLst/>
          </a:prstGeom>
          <a:solidFill>
            <a:srgbClr val="80BC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203122" y="3501550"/>
            <a:ext cx="1633489" cy="937088"/>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4330233" y="2126534"/>
            <a:ext cx="2721916" cy="1877942"/>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4246240" y="5961722"/>
            <a:ext cx="2958499" cy="1720395"/>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747723" y="7487325"/>
            <a:ext cx="2013880" cy="999413"/>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3887185" y="3040502"/>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2867674" y="3914002"/>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3929469" y="6521850"/>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2822960" y="7899219"/>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1327337" y="1749834"/>
            <a:ext cx="2150381" cy="315658"/>
          </a:xfrm>
          <a:prstGeom prst="rect">
            <a:avLst/>
          </a:prstGeom>
          <a:solidFill>
            <a:srgbClr val="F39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Le CFA</a:t>
            </a:r>
          </a:p>
        </p:txBody>
      </p:sp>
      <p:sp>
        <p:nvSpPr>
          <p:cNvPr id="26" name="ZoneTexte 25"/>
          <p:cNvSpPr txBox="1"/>
          <p:nvPr/>
        </p:nvSpPr>
        <p:spPr>
          <a:xfrm>
            <a:off x="4740206" y="2274547"/>
            <a:ext cx="1866794" cy="1954381"/>
          </a:xfrm>
          <a:prstGeom prst="rect">
            <a:avLst/>
          </a:prstGeom>
          <a:noFill/>
        </p:spPr>
        <p:txBody>
          <a:bodyPr wrap="square" rtlCol="0">
            <a:spAutoFit/>
          </a:bodyPr>
          <a:lstStyle/>
          <a:p>
            <a:pPr algn="ctr"/>
            <a:r>
              <a:rPr lang="fr-FR" sz="1100" dirty="0">
                <a:solidFill>
                  <a:srgbClr val="7F7F7F"/>
                </a:solidFill>
              </a:rPr>
              <a:t>Facture émise par le CFA et libellée à l’ordre de l’OPCO correspondant à 25% du niveau de prise en charge annuel </a:t>
            </a:r>
            <a:r>
              <a:rPr lang="fr-FR" sz="1100" dirty="0">
                <a:solidFill>
                  <a:srgbClr val="7F7F7F"/>
                </a:solidFill>
                <a:sym typeface="Wingdings" panose="05000000000000000000" pitchFamily="2" charset="2"/>
              </a:rPr>
              <a:t></a:t>
            </a:r>
            <a:r>
              <a:rPr lang="fr-FR" sz="1100" dirty="0">
                <a:solidFill>
                  <a:srgbClr val="7F7F7F"/>
                </a:solidFill>
              </a:rPr>
              <a:t> + certificat de réalisation </a:t>
            </a:r>
            <a:r>
              <a:rPr lang="fr-FR" sz="1100" dirty="0">
                <a:solidFill>
                  <a:srgbClr val="7F7F7F"/>
                </a:solidFill>
                <a:sym typeface="Wingdings" panose="05000000000000000000" pitchFamily="2" charset="2"/>
              </a:rPr>
              <a:t></a:t>
            </a:r>
            <a:r>
              <a:rPr lang="fr-FR" sz="1100" dirty="0">
                <a:solidFill>
                  <a:srgbClr val="7F7F7F"/>
                </a:solidFill>
              </a:rPr>
              <a:t> de la première période déjà payée +</a:t>
            </a:r>
          </a:p>
          <a:p>
            <a:pPr algn="ctr"/>
            <a:r>
              <a:rPr lang="fr-FR" sz="1100" dirty="0">
                <a:solidFill>
                  <a:srgbClr val="7F7F7F"/>
                </a:solidFill>
              </a:rPr>
              <a:t>Facturation des frais annexes de la première période </a:t>
            </a:r>
            <a:r>
              <a:rPr lang="fr-FR" sz="1100" dirty="0">
                <a:solidFill>
                  <a:srgbClr val="7F7F7F"/>
                </a:solidFill>
                <a:sym typeface="Wingdings" panose="05000000000000000000" pitchFamily="2" charset="2"/>
              </a:rPr>
              <a:t></a:t>
            </a:r>
            <a:endParaRPr lang="fr-FR" sz="1100" dirty="0">
              <a:solidFill>
                <a:srgbClr val="7F7F7F"/>
              </a:solidFill>
            </a:endParaRPr>
          </a:p>
          <a:p>
            <a:pPr algn="ctr"/>
            <a:endParaRPr lang="fr-FR" sz="1100" b="1" dirty="0">
              <a:solidFill>
                <a:srgbClr val="7F7F7F"/>
              </a:solidFill>
            </a:endParaRPr>
          </a:p>
          <a:p>
            <a:pPr algn="ctr"/>
            <a:endParaRPr lang="fr-FR" sz="1100" dirty="0">
              <a:solidFill>
                <a:srgbClr val="7F7F7F"/>
              </a:solidFill>
            </a:endParaRPr>
          </a:p>
        </p:txBody>
      </p:sp>
      <p:sp>
        <p:nvSpPr>
          <p:cNvPr id="27" name="Pentagone 26"/>
          <p:cNvSpPr/>
          <p:nvPr/>
        </p:nvSpPr>
        <p:spPr>
          <a:xfrm flipH="1">
            <a:off x="5310044" y="1688444"/>
            <a:ext cx="2249631" cy="517571"/>
          </a:xfrm>
          <a:prstGeom prst="homePlate">
            <a:avLst/>
          </a:prstGeom>
          <a:solidFill>
            <a:srgbClr val="E8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Au septième mois du contrat</a:t>
            </a:r>
            <a:endParaRPr lang="fr-FR" sz="900" dirty="0"/>
          </a:p>
        </p:txBody>
      </p:sp>
      <p:cxnSp>
        <p:nvCxnSpPr>
          <p:cNvPr id="29" name="Connecteur droit 28"/>
          <p:cNvCxnSpPr/>
          <p:nvPr/>
        </p:nvCxnSpPr>
        <p:spPr>
          <a:xfrm flipV="1">
            <a:off x="23915" y="5550665"/>
            <a:ext cx="7535760" cy="12200"/>
          </a:xfrm>
          <a:prstGeom prst="line">
            <a:avLst/>
          </a:prstGeom>
          <a:ln w="381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Pentagone 31"/>
          <p:cNvSpPr/>
          <p:nvPr/>
        </p:nvSpPr>
        <p:spPr>
          <a:xfrm>
            <a:off x="-3381" y="5761990"/>
            <a:ext cx="2778865" cy="405255"/>
          </a:xfrm>
          <a:prstGeom prst="homePlate">
            <a:avLst/>
          </a:prstGeom>
          <a:solidFill>
            <a:srgbClr val="E8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Au dixième mois du contrat</a:t>
            </a:r>
            <a:endParaRPr lang="fr-FR" sz="900" dirty="0"/>
          </a:p>
        </p:txBody>
      </p:sp>
      <p:sp>
        <p:nvSpPr>
          <p:cNvPr id="33" name="ZoneTexte 32"/>
          <p:cNvSpPr txBox="1"/>
          <p:nvPr/>
        </p:nvSpPr>
        <p:spPr>
          <a:xfrm>
            <a:off x="1197068" y="3701309"/>
            <a:ext cx="1619361" cy="707886"/>
          </a:xfrm>
          <a:prstGeom prst="rect">
            <a:avLst/>
          </a:prstGeom>
          <a:noFill/>
        </p:spPr>
        <p:txBody>
          <a:bodyPr wrap="square" rtlCol="0">
            <a:spAutoFit/>
          </a:bodyPr>
          <a:lstStyle/>
          <a:p>
            <a:pPr algn="ctr"/>
            <a:r>
              <a:rPr lang="fr-FR" sz="1000" dirty="0">
                <a:solidFill>
                  <a:srgbClr val="7F7F7F"/>
                </a:solidFill>
              </a:rPr>
              <a:t>Vérification de la facture par l’OPCO et mise en paiement de la facture conforme</a:t>
            </a:r>
          </a:p>
        </p:txBody>
      </p:sp>
      <p:pic>
        <p:nvPicPr>
          <p:cNvPr id="37" name="Imag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31966" y="2986735"/>
            <a:ext cx="215975" cy="215975"/>
          </a:xfrm>
          <a:prstGeom prst="rect">
            <a:avLst/>
          </a:prstGeom>
        </p:spPr>
      </p:pic>
      <p:sp>
        <p:nvSpPr>
          <p:cNvPr id="44" name="ZoneTexte 43"/>
          <p:cNvSpPr txBox="1"/>
          <p:nvPr/>
        </p:nvSpPr>
        <p:spPr>
          <a:xfrm>
            <a:off x="4598908" y="6193272"/>
            <a:ext cx="2268832" cy="1785104"/>
          </a:xfrm>
          <a:prstGeom prst="rect">
            <a:avLst/>
          </a:prstGeom>
          <a:noFill/>
        </p:spPr>
        <p:txBody>
          <a:bodyPr wrap="square" rtlCol="0">
            <a:spAutoFit/>
          </a:bodyPr>
          <a:lstStyle/>
          <a:p>
            <a:pPr algn="ctr"/>
            <a:r>
              <a:rPr lang="fr-FR" sz="1100" dirty="0">
                <a:solidFill>
                  <a:srgbClr val="7F7F7F"/>
                </a:solidFill>
              </a:rPr>
              <a:t>Facture émise par le CFA et libellée à l’ordre de l’OPCO correspondant à 25% du niveau de prise en charge annuel </a:t>
            </a:r>
            <a:r>
              <a:rPr lang="fr-FR" sz="1100" dirty="0">
                <a:solidFill>
                  <a:srgbClr val="7F7F7F"/>
                </a:solidFill>
                <a:sym typeface="Wingdings" panose="05000000000000000000" pitchFamily="2" charset="2"/>
              </a:rPr>
              <a:t></a:t>
            </a:r>
            <a:r>
              <a:rPr lang="fr-FR" sz="1100" dirty="0">
                <a:solidFill>
                  <a:srgbClr val="7F7F7F"/>
                </a:solidFill>
              </a:rPr>
              <a:t> + certificat de réalisation </a:t>
            </a:r>
            <a:r>
              <a:rPr lang="fr-FR" sz="1100" dirty="0">
                <a:solidFill>
                  <a:srgbClr val="7F7F7F"/>
                </a:solidFill>
                <a:sym typeface="Wingdings" panose="05000000000000000000" pitchFamily="2" charset="2"/>
              </a:rPr>
              <a:t></a:t>
            </a:r>
            <a:r>
              <a:rPr lang="fr-FR" sz="1100" dirty="0">
                <a:solidFill>
                  <a:srgbClr val="7F7F7F"/>
                </a:solidFill>
              </a:rPr>
              <a:t> de la deuxième période déjà payée +</a:t>
            </a:r>
          </a:p>
          <a:p>
            <a:pPr algn="ctr"/>
            <a:r>
              <a:rPr lang="fr-FR" sz="1100" dirty="0">
                <a:solidFill>
                  <a:srgbClr val="7F7F7F"/>
                </a:solidFill>
              </a:rPr>
              <a:t>Facturation des frais annexes de la deuxième période </a:t>
            </a:r>
            <a:r>
              <a:rPr lang="fr-FR" sz="1100" dirty="0">
                <a:solidFill>
                  <a:srgbClr val="7F7F7F"/>
                </a:solidFill>
                <a:sym typeface="Wingdings" panose="05000000000000000000" pitchFamily="2" charset="2"/>
              </a:rPr>
              <a:t></a:t>
            </a:r>
            <a:endParaRPr lang="fr-FR" sz="1100" dirty="0">
              <a:solidFill>
                <a:srgbClr val="7F7F7F"/>
              </a:solidFill>
            </a:endParaRPr>
          </a:p>
          <a:p>
            <a:pPr algn="ctr"/>
            <a:endParaRPr lang="fr-FR" sz="1100" b="1" dirty="0">
              <a:solidFill>
                <a:srgbClr val="7F7F7F"/>
              </a:solidFill>
            </a:endParaRPr>
          </a:p>
          <a:p>
            <a:pPr algn="ctr"/>
            <a:endParaRPr lang="fr-FR" sz="1100" dirty="0">
              <a:solidFill>
                <a:srgbClr val="7F7F7F"/>
              </a:solidFill>
            </a:endParaRPr>
          </a:p>
        </p:txBody>
      </p:sp>
      <p:sp>
        <p:nvSpPr>
          <p:cNvPr id="54" name="Ellipse 53"/>
          <p:cNvSpPr/>
          <p:nvPr/>
        </p:nvSpPr>
        <p:spPr>
          <a:xfrm>
            <a:off x="3235236" y="7709224"/>
            <a:ext cx="608611" cy="514902"/>
          </a:xfrm>
          <a:prstGeom prst="ellipse">
            <a:avLst/>
          </a:prstGeom>
          <a:solidFill>
            <a:srgbClr val="00AEBD"/>
          </a:solidFill>
          <a:ln w="57150">
            <a:solidFill>
              <a:schemeClr val="bg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55" name="Ellipse 54"/>
          <p:cNvSpPr/>
          <p:nvPr/>
        </p:nvSpPr>
        <p:spPr>
          <a:xfrm>
            <a:off x="3237119" y="6371965"/>
            <a:ext cx="608611" cy="514902"/>
          </a:xfrm>
          <a:prstGeom prst="ellipse">
            <a:avLst/>
          </a:prstGeom>
          <a:solidFill>
            <a:srgbClr val="80BC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p:cNvSpPr/>
          <p:nvPr/>
        </p:nvSpPr>
        <p:spPr>
          <a:xfrm>
            <a:off x="3236956" y="3702441"/>
            <a:ext cx="608611" cy="514902"/>
          </a:xfrm>
          <a:prstGeom prst="ellipse">
            <a:avLst/>
          </a:prstGeom>
          <a:solidFill>
            <a:srgbClr val="00AEBD"/>
          </a:solidFill>
          <a:ln w="57150">
            <a:solidFill>
              <a:schemeClr val="bg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pic>
        <p:nvPicPr>
          <p:cNvPr id="57" name="Image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31553" y="3832023"/>
            <a:ext cx="215975" cy="215975"/>
          </a:xfrm>
          <a:prstGeom prst="rect">
            <a:avLst/>
          </a:prstGeom>
        </p:spPr>
      </p:pic>
      <p:pic>
        <p:nvPicPr>
          <p:cNvPr id="58" name="Imag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487" y="6507780"/>
            <a:ext cx="215975" cy="215975"/>
          </a:xfrm>
          <a:prstGeom prst="rect">
            <a:avLst/>
          </a:prstGeom>
        </p:spPr>
      </p:pic>
      <p:pic>
        <p:nvPicPr>
          <p:cNvPr id="59" name="Image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487" y="7845039"/>
            <a:ext cx="215975" cy="215975"/>
          </a:xfrm>
          <a:prstGeom prst="rect">
            <a:avLst/>
          </a:prstGeom>
        </p:spPr>
      </p:pic>
      <p:sp>
        <p:nvSpPr>
          <p:cNvPr id="51" name="Plaque 50"/>
          <p:cNvSpPr/>
          <p:nvPr/>
        </p:nvSpPr>
        <p:spPr>
          <a:xfrm>
            <a:off x="5292086" y="4574432"/>
            <a:ext cx="1760063" cy="696555"/>
          </a:xfrm>
          <a:prstGeom prst="beve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200" dirty="0"/>
              <a:t>Une rupture intervient </a:t>
            </a:r>
            <a:r>
              <a:rPr lang="fr-FR" sz="1200" dirty="0">
                <a:sym typeface="Wingdings" panose="05000000000000000000" pitchFamily="2" charset="2"/>
              </a:rPr>
              <a:t></a:t>
            </a:r>
            <a:endParaRPr lang="fr-FR" sz="1200" dirty="0"/>
          </a:p>
        </p:txBody>
      </p:sp>
      <p:sp>
        <p:nvSpPr>
          <p:cNvPr id="52" name="Plaque 51"/>
          <p:cNvSpPr/>
          <p:nvPr/>
        </p:nvSpPr>
        <p:spPr>
          <a:xfrm>
            <a:off x="5444676" y="9671538"/>
            <a:ext cx="1760063" cy="696555"/>
          </a:xfrm>
          <a:prstGeom prst="beve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200" dirty="0"/>
              <a:t>Une rupture intervient </a:t>
            </a:r>
            <a:r>
              <a:rPr lang="fr-FR" sz="1200" dirty="0">
                <a:sym typeface="Wingdings" panose="05000000000000000000" pitchFamily="2" charset="2"/>
              </a:rPr>
              <a:t></a:t>
            </a:r>
            <a:endParaRPr lang="fr-FR" sz="1200" dirty="0"/>
          </a:p>
        </p:txBody>
      </p:sp>
      <p:sp>
        <p:nvSpPr>
          <p:cNvPr id="41" name="Rectangle à coins arrondis 40"/>
          <p:cNvSpPr/>
          <p:nvPr/>
        </p:nvSpPr>
        <p:spPr>
          <a:xfrm>
            <a:off x="4546081" y="7755450"/>
            <a:ext cx="2768600" cy="1168400"/>
          </a:xfrm>
          <a:prstGeom prst="round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chemeClr val="bg1">
                    <a:lumMod val="50000"/>
                  </a:schemeClr>
                </a:solidFill>
              </a:rPr>
              <a:t>Les frais annexes résiduels seront facturés à l’issue du contrat et seront accompagnés du dernier certificat de réalisation</a:t>
            </a:r>
          </a:p>
        </p:txBody>
      </p:sp>
      <p:sp>
        <p:nvSpPr>
          <p:cNvPr id="43" name="Ellipse 42"/>
          <p:cNvSpPr/>
          <p:nvPr/>
        </p:nvSpPr>
        <p:spPr>
          <a:xfrm>
            <a:off x="1094932" y="4596436"/>
            <a:ext cx="1855900" cy="700727"/>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1129790" y="4744829"/>
            <a:ext cx="1866794" cy="600164"/>
          </a:xfrm>
          <a:prstGeom prst="rect">
            <a:avLst/>
          </a:prstGeom>
          <a:noFill/>
        </p:spPr>
        <p:txBody>
          <a:bodyPr wrap="square" rtlCol="0">
            <a:spAutoFit/>
          </a:bodyPr>
          <a:lstStyle/>
          <a:p>
            <a:pPr algn="ctr"/>
            <a:r>
              <a:rPr lang="fr-FR" sz="1100" dirty="0">
                <a:solidFill>
                  <a:srgbClr val="7F7F7F"/>
                </a:solidFill>
              </a:rPr>
              <a:t>Si la facture est incomplète et/ou non conforme </a:t>
            </a:r>
          </a:p>
          <a:p>
            <a:pPr algn="ctr"/>
            <a:endParaRPr lang="fr-FR" sz="1100" dirty="0">
              <a:solidFill>
                <a:srgbClr val="7F7F7F"/>
              </a:solidFill>
            </a:endParaRPr>
          </a:p>
        </p:txBody>
      </p:sp>
      <p:cxnSp>
        <p:nvCxnSpPr>
          <p:cNvPr id="60" name="Connecteur droit 59"/>
          <p:cNvCxnSpPr>
            <a:stCxn id="43" idx="2"/>
          </p:cNvCxnSpPr>
          <p:nvPr/>
        </p:nvCxnSpPr>
        <p:spPr>
          <a:xfrm flipH="1" flipV="1">
            <a:off x="466295" y="4946799"/>
            <a:ext cx="628637" cy="1"/>
          </a:xfrm>
          <a:prstGeom prst="line">
            <a:avLst/>
          </a:prstGeom>
        </p:spPr>
        <p:style>
          <a:lnRef idx="1">
            <a:schemeClr val="accent3"/>
          </a:lnRef>
          <a:fillRef idx="0">
            <a:schemeClr val="accent3"/>
          </a:fillRef>
          <a:effectRef idx="0">
            <a:schemeClr val="accent3"/>
          </a:effectRef>
          <a:fontRef idx="minor">
            <a:schemeClr val="tx1"/>
          </a:fontRef>
        </p:style>
      </p:cxnSp>
      <p:cxnSp>
        <p:nvCxnSpPr>
          <p:cNvPr id="61" name="Connecteur droit 60"/>
          <p:cNvCxnSpPr/>
          <p:nvPr/>
        </p:nvCxnSpPr>
        <p:spPr>
          <a:xfrm>
            <a:off x="436586" y="2702517"/>
            <a:ext cx="17239" cy="2244282"/>
          </a:xfrm>
          <a:prstGeom prst="line">
            <a:avLst/>
          </a:prstGeom>
        </p:spPr>
        <p:style>
          <a:lnRef idx="1">
            <a:schemeClr val="accent3"/>
          </a:lnRef>
          <a:fillRef idx="0">
            <a:schemeClr val="accent3"/>
          </a:fillRef>
          <a:effectRef idx="0">
            <a:schemeClr val="accent3"/>
          </a:effectRef>
          <a:fontRef idx="minor">
            <a:schemeClr val="tx1"/>
          </a:fontRef>
        </p:style>
      </p:cxnSp>
      <p:cxnSp>
        <p:nvCxnSpPr>
          <p:cNvPr id="62" name="Connecteur droit avec flèche 61"/>
          <p:cNvCxnSpPr/>
          <p:nvPr/>
        </p:nvCxnSpPr>
        <p:spPr>
          <a:xfrm>
            <a:off x="436586" y="2702517"/>
            <a:ext cx="2772339"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63" name="Rectangle 62"/>
          <p:cNvSpPr/>
          <p:nvPr/>
        </p:nvSpPr>
        <p:spPr>
          <a:xfrm>
            <a:off x="313126" y="3027846"/>
            <a:ext cx="823039" cy="3235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900" dirty="0"/>
              <a:t>Relance faite au CFA</a:t>
            </a:r>
          </a:p>
        </p:txBody>
      </p:sp>
      <p:sp>
        <p:nvSpPr>
          <p:cNvPr id="64" name="Rectangle 63"/>
          <p:cNvSpPr/>
          <p:nvPr/>
        </p:nvSpPr>
        <p:spPr>
          <a:xfrm rot="16200000">
            <a:off x="1987058" y="4445068"/>
            <a:ext cx="91412" cy="16336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967682" y="7640702"/>
            <a:ext cx="1619361" cy="707886"/>
          </a:xfrm>
          <a:prstGeom prst="rect">
            <a:avLst/>
          </a:prstGeom>
          <a:noFill/>
        </p:spPr>
        <p:txBody>
          <a:bodyPr wrap="square" rtlCol="0">
            <a:spAutoFit/>
          </a:bodyPr>
          <a:lstStyle/>
          <a:p>
            <a:pPr algn="ctr"/>
            <a:r>
              <a:rPr lang="fr-FR" sz="1000" dirty="0">
                <a:solidFill>
                  <a:srgbClr val="7F7F7F"/>
                </a:solidFill>
              </a:rPr>
              <a:t>Vérification de la facture par l’OPCO et mise en paiement de la facture conforme</a:t>
            </a:r>
          </a:p>
        </p:txBody>
      </p:sp>
      <p:sp>
        <p:nvSpPr>
          <p:cNvPr id="66" name="Ellipse 65"/>
          <p:cNvSpPr/>
          <p:nvPr/>
        </p:nvSpPr>
        <p:spPr>
          <a:xfrm>
            <a:off x="805434" y="8732341"/>
            <a:ext cx="1855900" cy="700727"/>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p:cNvSpPr txBox="1"/>
          <p:nvPr/>
        </p:nvSpPr>
        <p:spPr>
          <a:xfrm>
            <a:off x="840292" y="8880734"/>
            <a:ext cx="1866794" cy="600164"/>
          </a:xfrm>
          <a:prstGeom prst="rect">
            <a:avLst/>
          </a:prstGeom>
          <a:noFill/>
        </p:spPr>
        <p:txBody>
          <a:bodyPr wrap="square" rtlCol="0">
            <a:spAutoFit/>
          </a:bodyPr>
          <a:lstStyle/>
          <a:p>
            <a:pPr algn="ctr"/>
            <a:r>
              <a:rPr lang="fr-FR" sz="1100" dirty="0">
                <a:solidFill>
                  <a:srgbClr val="7F7F7F"/>
                </a:solidFill>
              </a:rPr>
              <a:t>Si la facture est incomplète et/ou non conforme </a:t>
            </a:r>
          </a:p>
          <a:p>
            <a:pPr algn="ctr"/>
            <a:endParaRPr lang="fr-FR" sz="1100" dirty="0">
              <a:solidFill>
                <a:srgbClr val="7F7F7F"/>
              </a:solidFill>
            </a:endParaRPr>
          </a:p>
        </p:txBody>
      </p:sp>
      <p:cxnSp>
        <p:nvCxnSpPr>
          <p:cNvPr id="68" name="Connecteur droit 67"/>
          <p:cNvCxnSpPr>
            <a:stCxn id="66" idx="2"/>
          </p:cNvCxnSpPr>
          <p:nvPr/>
        </p:nvCxnSpPr>
        <p:spPr>
          <a:xfrm flipH="1">
            <a:off x="401904" y="9082705"/>
            <a:ext cx="40353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69" name="Connecteur droit 68"/>
          <p:cNvCxnSpPr/>
          <p:nvPr/>
        </p:nvCxnSpPr>
        <p:spPr>
          <a:xfrm flipH="1">
            <a:off x="401904" y="6656762"/>
            <a:ext cx="4137" cy="2425943"/>
          </a:xfrm>
          <a:prstGeom prst="line">
            <a:avLst/>
          </a:prstGeom>
        </p:spPr>
        <p:style>
          <a:lnRef idx="1">
            <a:schemeClr val="accent3"/>
          </a:lnRef>
          <a:fillRef idx="0">
            <a:schemeClr val="accent3"/>
          </a:fillRef>
          <a:effectRef idx="0">
            <a:schemeClr val="accent3"/>
          </a:effectRef>
          <a:fontRef idx="minor">
            <a:schemeClr val="tx1"/>
          </a:fontRef>
        </p:style>
      </p:cxnSp>
      <p:cxnSp>
        <p:nvCxnSpPr>
          <p:cNvPr id="70" name="Connecteur droit avec flèche 69"/>
          <p:cNvCxnSpPr/>
          <p:nvPr/>
        </p:nvCxnSpPr>
        <p:spPr>
          <a:xfrm>
            <a:off x="406041" y="6656762"/>
            <a:ext cx="2772339"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71" name="Rectangle 70"/>
          <p:cNvSpPr/>
          <p:nvPr/>
        </p:nvSpPr>
        <p:spPr>
          <a:xfrm>
            <a:off x="282581" y="6982091"/>
            <a:ext cx="823039" cy="3235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900" dirty="0"/>
              <a:t>Relance faite au CFA</a:t>
            </a:r>
          </a:p>
        </p:txBody>
      </p:sp>
      <p:sp>
        <p:nvSpPr>
          <p:cNvPr id="72" name="Rectangle 71"/>
          <p:cNvSpPr/>
          <p:nvPr/>
        </p:nvSpPr>
        <p:spPr>
          <a:xfrm rot="16200000">
            <a:off x="1652260" y="8516748"/>
            <a:ext cx="188165" cy="19814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à coins arrondis 1"/>
          <p:cNvSpPr/>
          <p:nvPr/>
        </p:nvSpPr>
        <p:spPr>
          <a:xfrm>
            <a:off x="1494909" y="9852148"/>
            <a:ext cx="1858739" cy="658384"/>
          </a:xfrm>
          <a:prstGeom prst="round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chemeClr val="bg1">
                    <a:lumMod val="50000"/>
                  </a:schemeClr>
                </a:solidFill>
              </a:rPr>
              <a:t>Pour les contrats de plus d’un an, les années suivantes reprennent le même fonctionnement</a:t>
            </a:r>
          </a:p>
        </p:txBody>
      </p:sp>
      <p:pic>
        <p:nvPicPr>
          <p:cNvPr id="5" name="Image 4">
            <a:extLst>
              <a:ext uri="{FF2B5EF4-FFF2-40B4-BE49-F238E27FC236}">
                <a16:creationId xmlns:a16="http://schemas.microsoft.com/office/drawing/2014/main" id="{99C93170-11A1-4F2A-92C1-C8AD6A3452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 y="-36496"/>
            <a:ext cx="7558222" cy="1651376"/>
          </a:xfrm>
          <a:prstGeom prst="rect">
            <a:avLst/>
          </a:prstGeom>
        </p:spPr>
      </p:pic>
      <p:pic>
        <p:nvPicPr>
          <p:cNvPr id="6" name="Image 5">
            <a:extLst>
              <a:ext uri="{FF2B5EF4-FFF2-40B4-BE49-F238E27FC236}">
                <a16:creationId xmlns:a16="http://schemas.microsoft.com/office/drawing/2014/main" id="{822D29ED-19F4-4178-B552-0936606E74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18" y="156901"/>
            <a:ext cx="1236371" cy="991166"/>
          </a:xfrm>
          <a:prstGeom prst="rect">
            <a:avLst/>
          </a:prstGeom>
        </p:spPr>
      </p:pic>
      <p:sp>
        <p:nvSpPr>
          <p:cNvPr id="7" name="ZoneTexte 6">
            <a:extLst>
              <a:ext uri="{FF2B5EF4-FFF2-40B4-BE49-F238E27FC236}">
                <a16:creationId xmlns:a16="http://schemas.microsoft.com/office/drawing/2014/main" id="{632BC88D-1E32-4440-BE93-DD610BF39DF9}"/>
              </a:ext>
            </a:extLst>
          </p:cNvPr>
          <p:cNvSpPr txBox="1"/>
          <p:nvPr/>
        </p:nvSpPr>
        <p:spPr>
          <a:xfrm>
            <a:off x="2884869" y="466026"/>
            <a:ext cx="4311800" cy="646331"/>
          </a:xfrm>
          <a:prstGeom prst="rect">
            <a:avLst/>
          </a:prstGeom>
          <a:noFill/>
        </p:spPr>
        <p:txBody>
          <a:bodyPr wrap="square" rtlCol="0">
            <a:spAutoFit/>
          </a:bodyPr>
          <a:lstStyle/>
          <a:p>
            <a:r>
              <a:rPr lang="fr-FR" dirty="0">
                <a:solidFill>
                  <a:schemeClr val="bg1"/>
                </a:solidFill>
                <a:latin typeface="Arial" panose="020B0604020202020204" pitchFamily="34" charset="0"/>
                <a:cs typeface="Arial" panose="020B0604020202020204" pitchFamily="34" charset="0"/>
              </a:rPr>
              <a:t>PROCÉDURE </a:t>
            </a:r>
            <a:r>
              <a:rPr lang="fr-FR" sz="1800" dirty="0">
                <a:solidFill>
                  <a:schemeClr val="bg1"/>
                </a:solidFill>
                <a:latin typeface="Arial" panose="020B0604020202020204" pitchFamily="34" charset="0"/>
                <a:cs typeface="Arial" panose="020B0604020202020204" pitchFamily="34" charset="0"/>
              </a:rPr>
              <a:t>DE FACTURATION</a:t>
            </a:r>
            <a:br>
              <a:rPr lang="fr-FR" sz="1800" dirty="0">
                <a:solidFill>
                  <a:schemeClr val="bg1"/>
                </a:solidFill>
                <a:latin typeface="Arial" panose="020B0604020202020204" pitchFamily="34" charset="0"/>
                <a:cs typeface="Arial" panose="020B0604020202020204" pitchFamily="34" charset="0"/>
              </a:rPr>
            </a:br>
            <a:r>
              <a:rPr lang="fr-FR" sz="1800" dirty="0">
                <a:solidFill>
                  <a:schemeClr val="bg1"/>
                </a:solidFill>
                <a:latin typeface="Arial" panose="020B0604020202020204" pitchFamily="34" charset="0"/>
                <a:cs typeface="Arial" panose="020B0604020202020204" pitchFamily="34" charset="0"/>
              </a:rPr>
              <a:t>DES CONTRATS D’APPRENTISSAGE </a:t>
            </a:r>
            <a:endParaRPr lang="fr-FR" dirty="0">
              <a:solidFill>
                <a:schemeClr val="bg1"/>
              </a:solidFill>
              <a:latin typeface="Arial" panose="020B0604020202020204" pitchFamily="34" charset="0"/>
              <a:cs typeface="Arial" panose="020B0604020202020204" pitchFamily="34" charset="0"/>
            </a:endParaRPr>
          </a:p>
        </p:txBody>
      </p:sp>
      <p:pic>
        <p:nvPicPr>
          <p:cNvPr id="12" name="Image 11">
            <a:extLst>
              <a:ext uri="{FF2B5EF4-FFF2-40B4-BE49-F238E27FC236}">
                <a16:creationId xmlns:a16="http://schemas.microsoft.com/office/drawing/2014/main" id="{C5A74490-7957-4357-AC84-E51096D69D8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2842" y="3577298"/>
            <a:ext cx="398078" cy="504013"/>
          </a:xfrm>
          <a:prstGeom prst="rect">
            <a:avLst/>
          </a:prstGeom>
        </p:spPr>
      </p:pic>
      <p:pic>
        <p:nvPicPr>
          <p:cNvPr id="13" name="Image 12">
            <a:extLst>
              <a:ext uri="{FF2B5EF4-FFF2-40B4-BE49-F238E27FC236}">
                <a16:creationId xmlns:a16="http://schemas.microsoft.com/office/drawing/2014/main" id="{EF388E04-95AA-49AC-85DA-2A6FB4806A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31105" y="2658546"/>
            <a:ext cx="398078" cy="504013"/>
          </a:xfrm>
          <a:prstGeom prst="rect">
            <a:avLst/>
          </a:prstGeom>
        </p:spPr>
      </p:pic>
      <p:pic>
        <p:nvPicPr>
          <p:cNvPr id="14" name="Image 13" descr="Une image contenant dessin&#10;&#10;Description générée automatiquement">
            <a:extLst>
              <a:ext uri="{FF2B5EF4-FFF2-40B4-BE49-F238E27FC236}">
                <a16:creationId xmlns:a16="http://schemas.microsoft.com/office/drawing/2014/main" id="{86640F6A-0891-49C2-88A7-30315CF0299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02424" y="5893096"/>
            <a:ext cx="493189" cy="461131"/>
          </a:xfrm>
          <a:prstGeom prst="rect">
            <a:avLst/>
          </a:prstGeom>
        </p:spPr>
      </p:pic>
      <p:pic>
        <p:nvPicPr>
          <p:cNvPr id="15" name="Image 14">
            <a:extLst>
              <a:ext uri="{FF2B5EF4-FFF2-40B4-BE49-F238E27FC236}">
                <a16:creationId xmlns:a16="http://schemas.microsoft.com/office/drawing/2014/main" id="{49180026-49FD-4333-B9AC-43BC251FDD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6395" y="7719950"/>
            <a:ext cx="398078" cy="504013"/>
          </a:xfrm>
          <a:prstGeom prst="rect">
            <a:avLst/>
          </a:prstGeom>
        </p:spPr>
      </p:pic>
    </p:spTree>
    <p:extLst>
      <p:ext uri="{BB962C8B-B14F-4D97-AF65-F5344CB8AC3E}">
        <p14:creationId xmlns:p14="http://schemas.microsoft.com/office/powerpoint/2010/main" val="2554152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8" name="Rectangle 7"/>
          <p:cNvSpPr/>
          <p:nvPr/>
        </p:nvSpPr>
        <p:spPr>
          <a:xfrm>
            <a:off x="1871084" y="1072248"/>
            <a:ext cx="82095" cy="837474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1648909" y="2165337"/>
            <a:ext cx="465987" cy="437493"/>
          </a:xfrm>
          <a:prstGeom prst="ellipse">
            <a:avLst/>
          </a:prstGeom>
          <a:solidFill>
            <a:schemeClr val="bg1"/>
          </a:solidFill>
          <a:ln w="57150">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2188626" y="2299619"/>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2188626" y="3509430"/>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2188624" y="4677575"/>
            <a:ext cx="350294"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2187471" y="5837063"/>
            <a:ext cx="350293"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p:cNvSpPr/>
          <p:nvPr/>
        </p:nvSpPr>
        <p:spPr>
          <a:xfrm>
            <a:off x="2188627" y="7496728"/>
            <a:ext cx="349138"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2538919" y="1812797"/>
            <a:ext cx="3730117" cy="1200329"/>
          </a:xfrm>
          <a:prstGeom prst="rect">
            <a:avLst/>
          </a:prstGeom>
          <a:noFill/>
          <a:ln>
            <a:solidFill>
              <a:schemeClr val="bg1">
                <a:lumMod val="85000"/>
              </a:schemeClr>
            </a:solidFill>
          </a:ln>
        </p:spPr>
        <p:txBody>
          <a:bodyPr wrap="square" rtlCol="0">
            <a:spAutoFit/>
          </a:bodyPr>
          <a:lstStyle/>
          <a:p>
            <a:pPr algn="ctr"/>
            <a:r>
              <a:rPr lang="fr-FR" sz="1200" dirty="0">
                <a:solidFill>
                  <a:srgbClr val="7F7F7F"/>
                </a:solidFill>
              </a:rPr>
              <a:t>La convention de formation devra mentionner les frais annexes le cas échéant (repas, hébergement, frais de premier équipement et mobilité géographique).</a:t>
            </a:r>
          </a:p>
          <a:p>
            <a:pPr algn="ctr"/>
            <a:r>
              <a:rPr lang="fr-FR" sz="1200" dirty="0">
                <a:solidFill>
                  <a:srgbClr val="7F7F7F"/>
                </a:solidFill>
              </a:rPr>
              <a:t>L'entreprise pourra saisir son contrat via son outil</a:t>
            </a:r>
            <a:br>
              <a:rPr lang="fr-FR" sz="1200" dirty="0">
                <a:solidFill>
                  <a:srgbClr val="7F7F7F"/>
                </a:solidFill>
              </a:rPr>
            </a:br>
            <a:r>
              <a:rPr lang="fr-FR" sz="1200" dirty="0">
                <a:solidFill>
                  <a:srgbClr val="7F7F7F"/>
                </a:solidFill>
              </a:rPr>
              <a:t>M-Gestion. Le CFA pourra l’adresser à contratalternance@opcomobilites.fr</a:t>
            </a:r>
          </a:p>
        </p:txBody>
      </p:sp>
      <p:sp>
        <p:nvSpPr>
          <p:cNvPr id="74" name="ZoneTexte 73"/>
          <p:cNvSpPr txBox="1"/>
          <p:nvPr/>
        </p:nvSpPr>
        <p:spPr>
          <a:xfrm>
            <a:off x="2538920" y="3110855"/>
            <a:ext cx="3730116" cy="1015663"/>
          </a:xfrm>
          <a:prstGeom prst="rect">
            <a:avLst/>
          </a:prstGeom>
          <a:noFill/>
          <a:ln>
            <a:solidFill>
              <a:schemeClr val="bg1">
                <a:lumMod val="85000"/>
              </a:schemeClr>
            </a:solidFill>
          </a:ln>
        </p:spPr>
        <p:txBody>
          <a:bodyPr wrap="square" rtlCol="0">
            <a:spAutoFit/>
          </a:bodyPr>
          <a:lstStyle/>
          <a:p>
            <a:pPr algn="ctr"/>
            <a:r>
              <a:rPr lang="fr-FR" sz="1200" dirty="0">
                <a:solidFill>
                  <a:srgbClr val="7F7F7F"/>
                </a:solidFill>
              </a:rPr>
              <a:t>Le financement de l’OPCO sera calculé selon le niveau de prise en charge déterminé par la branche, le coût d’amorçage ou le coût de carence selon la formation (liste France Compétences) et rapporté aux nombre de mois du contrat.</a:t>
            </a:r>
          </a:p>
        </p:txBody>
      </p:sp>
      <p:sp>
        <p:nvSpPr>
          <p:cNvPr id="75" name="ZoneTexte 74"/>
          <p:cNvSpPr txBox="1"/>
          <p:nvPr/>
        </p:nvSpPr>
        <p:spPr>
          <a:xfrm>
            <a:off x="2538918" y="4376413"/>
            <a:ext cx="3730117" cy="830997"/>
          </a:xfrm>
          <a:prstGeom prst="rect">
            <a:avLst/>
          </a:prstGeom>
          <a:noFill/>
          <a:ln>
            <a:solidFill>
              <a:schemeClr val="bg1">
                <a:lumMod val="85000"/>
              </a:schemeClr>
            </a:solidFill>
          </a:ln>
        </p:spPr>
        <p:txBody>
          <a:bodyPr wrap="square" rtlCol="0">
            <a:spAutoFit/>
          </a:bodyPr>
          <a:lstStyle/>
          <a:p>
            <a:pPr algn="ctr"/>
            <a:r>
              <a:rPr lang="fr-FR" sz="1200" dirty="0">
                <a:solidFill>
                  <a:srgbClr val="7F7F7F"/>
                </a:solidFill>
              </a:rPr>
              <a:t>La facture est émise par le CFA. Elle précise le numéro de dossier ainsi que le nom et prénom de l’apprenti. Le montant est de 50% annuel du niveau de prise en charge (coût contrat, coût d’amorçage ou coût carence).</a:t>
            </a:r>
          </a:p>
        </p:txBody>
      </p:sp>
      <p:sp>
        <p:nvSpPr>
          <p:cNvPr id="76" name="ZoneTexte 75"/>
          <p:cNvSpPr txBox="1"/>
          <p:nvPr/>
        </p:nvSpPr>
        <p:spPr>
          <a:xfrm>
            <a:off x="2538918" y="5433841"/>
            <a:ext cx="3730116" cy="1754326"/>
          </a:xfrm>
          <a:prstGeom prst="rect">
            <a:avLst/>
          </a:prstGeom>
          <a:noFill/>
          <a:ln>
            <a:solidFill>
              <a:schemeClr val="bg1">
                <a:lumMod val="85000"/>
              </a:schemeClr>
            </a:solidFill>
          </a:ln>
        </p:spPr>
        <p:txBody>
          <a:bodyPr wrap="square" rtlCol="0">
            <a:spAutoFit/>
          </a:bodyPr>
          <a:lstStyle/>
          <a:p>
            <a:pPr algn="ctr"/>
            <a:r>
              <a:rPr lang="fr-FR" sz="1200" dirty="0">
                <a:solidFill>
                  <a:srgbClr val="7F7F7F"/>
                </a:solidFill>
              </a:rPr>
              <a:t>Les mentions du certificat de réalisation peuvent être insérées directement dans la facture.</a:t>
            </a:r>
          </a:p>
          <a:p>
            <a:pPr algn="ctr"/>
            <a:r>
              <a:rPr lang="fr-FR" sz="1200" dirty="0">
                <a:solidFill>
                  <a:srgbClr val="7F7F7F"/>
                </a:solidFill>
              </a:rPr>
              <a:t>A défaut, le certificat de réalisation (modèle en annexe) est disponible sur notre site internet : </a:t>
            </a:r>
            <a:r>
              <a:rPr lang="fr-FR" sz="1200" dirty="0">
                <a:solidFill>
                  <a:srgbClr val="00AEBD"/>
                </a:solidFill>
                <a:hlinkClick r:id="rId2">
                  <a:extLst>
                    <a:ext uri="{A12FA001-AC4F-418D-AE19-62706E023703}">
                      <ahyp:hlinkClr xmlns:ahyp="http://schemas.microsoft.com/office/drawing/2018/hyperlinkcolor" val="tx"/>
                    </a:ext>
                  </a:extLst>
                </a:hlinkClick>
              </a:rPr>
              <a:t>https://www.opcomobilites.fr/fileadmin/user_upload/Actualites/certificat_de_realisation.pdf</a:t>
            </a:r>
            <a:endParaRPr lang="fr-FR" sz="1200" dirty="0">
              <a:solidFill>
                <a:srgbClr val="00AEBD"/>
              </a:solidFill>
            </a:endParaRPr>
          </a:p>
          <a:p>
            <a:pPr algn="ctr"/>
            <a:r>
              <a:rPr lang="fr-FR" sz="1200" dirty="0">
                <a:solidFill>
                  <a:srgbClr val="7F7F7F"/>
                </a:solidFill>
              </a:rPr>
              <a:t>Il devra préciser le nombre de mois de contrat réalisé sur la période précédente. Ce document est un modèle, le CFA pourra utiliser tout autre support.</a:t>
            </a:r>
          </a:p>
        </p:txBody>
      </p:sp>
      <p:sp>
        <p:nvSpPr>
          <p:cNvPr id="77" name="ZoneTexte 76"/>
          <p:cNvSpPr txBox="1"/>
          <p:nvPr/>
        </p:nvSpPr>
        <p:spPr>
          <a:xfrm>
            <a:off x="2537764" y="7398445"/>
            <a:ext cx="3730116" cy="276999"/>
          </a:xfrm>
          <a:prstGeom prst="rect">
            <a:avLst/>
          </a:prstGeom>
          <a:noFill/>
          <a:ln>
            <a:solidFill>
              <a:schemeClr val="bg1">
                <a:lumMod val="85000"/>
              </a:schemeClr>
            </a:solidFill>
          </a:ln>
        </p:spPr>
        <p:txBody>
          <a:bodyPr wrap="square" rtlCol="0">
            <a:spAutoFit/>
          </a:bodyPr>
          <a:lstStyle/>
          <a:p>
            <a:pPr algn="ctr"/>
            <a:r>
              <a:rPr lang="fr-FR" sz="1200" dirty="0">
                <a:solidFill>
                  <a:srgbClr val="7F7F7F"/>
                </a:solidFill>
              </a:rPr>
              <a:t>Voir détail en page suivante</a:t>
            </a:r>
            <a:endParaRPr lang="fr-FR" sz="800" dirty="0">
              <a:solidFill>
                <a:srgbClr val="7F7F7F"/>
              </a:solidFill>
            </a:endParaRPr>
          </a:p>
        </p:txBody>
      </p:sp>
      <p:sp>
        <p:nvSpPr>
          <p:cNvPr id="80" name="ZoneTexte 79"/>
          <p:cNvSpPr txBox="1"/>
          <p:nvPr/>
        </p:nvSpPr>
        <p:spPr>
          <a:xfrm>
            <a:off x="2537763" y="7731980"/>
            <a:ext cx="3730117" cy="1200329"/>
          </a:xfrm>
          <a:prstGeom prst="rect">
            <a:avLst/>
          </a:prstGeom>
          <a:noFill/>
          <a:ln>
            <a:solidFill>
              <a:schemeClr val="bg1">
                <a:lumMod val="85000"/>
              </a:schemeClr>
            </a:solidFill>
          </a:ln>
        </p:spPr>
        <p:txBody>
          <a:bodyPr wrap="square" rtlCol="0">
            <a:spAutoFit/>
          </a:bodyPr>
          <a:lstStyle/>
          <a:p>
            <a:pPr algn="ctr"/>
            <a:r>
              <a:rPr lang="fr-FR" sz="1200" dirty="0">
                <a:solidFill>
                  <a:srgbClr val="7F7F7F"/>
                </a:solidFill>
              </a:rPr>
              <a:t>En cas de rupture, si l’apprenti est maintenu en CFA sans entreprise, la facturation peut être faite par le CFA jusqu’à 6 mois après la date de rupture. Si l’apprenti quitte le CFA, le CFA devra informer OPCO Mobilités. Le trop versé sera restitué (un exemple de courrier de rupture est joint en annexe)</a:t>
            </a:r>
          </a:p>
        </p:txBody>
      </p:sp>
      <p:sp>
        <p:nvSpPr>
          <p:cNvPr id="85" name="Rectangle 84"/>
          <p:cNvSpPr/>
          <p:nvPr/>
        </p:nvSpPr>
        <p:spPr>
          <a:xfrm>
            <a:off x="2188624" y="8400568"/>
            <a:ext cx="349138" cy="13491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1" y="9210820"/>
            <a:ext cx="7559675" cy="602299"/>
          </a:xfrm>
          <a:prstGeom prst="rect">
            <a:avLst/>
          </a:prstGeom>
          <a:solidFill>
            <a:srgbClr val="80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1764445" y="2255184"/>
            <a:ext cx="234914" cy="281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7F7F7F"/>
                </a:solidFill>
                <a:sym typeface="Wingdings" panose="05000000000000000000" pitchFamily="2" charset="2"/>
              </a:rPr>
              <a:t></a:t>
            </a:r>
            <a:endParaRPr lang="fr-FR" dirty="0">
              <a:solidFill>
                <a:srgbClr val="7F7F7F"/>
              </a:solidFill>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555" y="9306223"/>
            <a:ext cx="421453" cy="421453"/>
          </a:xfrm>
          <a:prstGeom prst="rect">
            <a:avLst/>
          </a:prstGeom>
        </p:spPr>
      </p:pic>
      <p:sp>
        <p:nvSpPr>
          <p:cNvPr id="124" name="Ellipse 123"/>
          <p:cNvSpPr/>
          <p:nvPr/>
        </p:nvSpPr>
        <p:spPr>
          <a:xfrm>
            <a:off x="1651127" y="3388438"/>
            <a:ext cx="465987" cy="437493"/>
          </a:xfrm>
          <a:prstGeom prst="ellipse">
            <a:avLst/>
          </a:prstGeom>
          <a:solidFill>
            <a:schemeClr val="bg1"/>
          </a:solidFill>
          <a:ln w="57150">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Ellipse 124"/>
          <p:cNvSpPr/>
          <p:nvPr/>
        </p:nvSpPr>
        <p:spPr>
          <a:xfrm>
            <a:off x="1648909" y="4534421"/>
            <a:ext cx="465987" cy="437493"/>
          </a:xfrm>
          <a:prstGeom prst="ellipse">
            <a:avLst/>
          </a:prstGeom>
          <a:solidFill>
            <a:schemeClr val="bg1"/>
          </a:solidFill>
          <a:ln w="57150">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Ellipse 125"/>
          <p:cNvSpPr/>
          <p:nvPr/>
        </p:nvSpPr>
        <p:spPr>
          <a:xfrm>
            <a:off x="1648907" y="5685772"/>
            <a:ext cx="465987" cy="437493"/>
          </a:xfrm>
          <a:prstGeom prst="ellipse">
            <a:avLst/>
          </a:prstGeom>
          <a:solidFill>
            <a:schemeClr val="bg1"/>
          </a:solidFill>
          <a:ln w="57150">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Ellipse 126"/>
          <p:cNvSpPr/>
          <p:nvPr/>
        </p:nvSpPr>
        <p:spPr>
          <a:xfrm>
            <a:off x="1648906" y="7338168"/>
            <a:ext cx="465987" cy="437493"/>
          </a:xfrm>
          <a:prstGeom prst="ellipse">
            <a:avLst/>
          </a:prstGeom>
          <a:solidFill>
            <a:schemeClr val="bg1"/>
          </a:solidFill>
          <a:ln w="57150">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Rectangle 114"/>
          <p:cNvSpPr/>
          <p:nvPr/>
        </p:nvSpPr>
        <p:spPr>
          <a:xfrm>
            <a:off x="1778532" y="3494423"/>
            <a:ext cx="206734" cy="248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7F7F7F"/>
                </a:solidFill>
                <a:sym typeface="Wingdings" panose="05000000000000000000" pitchFamily="2" charset="2"/>
              </a:rPr>
              <a:t></a:t>
            </a:r>
            <a:endParaRPr lang="fr-FR" dirty="0"/>
          </a:p>
        </p:txBody>
      </p:sp>
      <p:sp>
        <p:nvSpPr>
          <p:cNvPr id="116" name="Rectangle 115"/>
          <p:cNvSpPr/>
          <p:nvPr/>
        </p:nvSpPr>
        <p:spPr>
          <a:xfrm>
            <a:off x="1770663" y="4659986"/>
            <a:ext cx="222472" cy="214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7F7F7F"/>
                </a:solidFill>
                <a:sym typeface="Wingdings" panose="05000000000000000000" pitchFamily="2" charset="2"/>
              </a:rPr>
              <a:t></a:t>
            </a:r>
            <a:endParaRPr lang="fr-FR" dirty="0"/>
          </a:p>
        </p:txBody>
      </p:sp>
      <p:sp>
        <p:nvSpPr>
          <p:cNvPr id="117" name="Rectangle 116"/>
          <p:cNvSpPr/>
          <p:nvPr/>
        </p:nvSpPr>
        <p:spPr>
          <a:xfrm>
            <a:off x="1811189" y="5813614"/>
            <a:ext cx="169641" cy="1844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7F7F7F"/>
                </a:solidFill>
                <a:sym typeface="Wingdings" panose="05000000000000000000" pitchFamily="2" charset="2"/>
              </a:rPr>
              <a:t></a:t>
            </a:r>
            <a:endParaRPr lang="fr-FR" dirty="0"/>
          </a:p>
        </p:txBody>
      </p:sp>
      <p:sp>
        <p:nvSpPr>
          <p:cNvPr id="118" name="Rectangle 117"/>
          <p:cNvSpPr/>
          <p:nvPr/>
        </p:nvSpPr>
        <p:spPr>
          <a:xfrm>
            <a:off x="1811189" y="7482623"/>
            <a:ext cx="169641" cy="1844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7F7F7F"/>
                </a:solidFill>
                <a:sym typeface="Wingdings" panose="05000000000000000000" pitchFamily="2" charset="2"/>
              </a:rPr>
              <a:t></a:t>
            </a:r>
            <a:endParaRPr lang="fr-FR" dirty="0">
              <a:solidFill>
                <a:srgbClr val="7F7F7F"/>
              </a:solidFill>
            </a:endParaRPr>
          </a:p>
        </p:txBody>
      </p:sp>
      <p:sp>
        <p:nvSpPr>
          <p:cNvPr id="128" name="Ellipse 127"/>
          <p:cNvSpPr/>
          <p:nvPr/>
        </p:nvSpPr>
        <p:spPr>
          <a:xfrm>
            <a:off x="1656777" y="8249277"/>
            <a:ext cx="465987" cy="437493"/>
          </a:xfrm>
          <a:prstGeom prst="ellipse">
            <a:avLst/>
          </a:prstGeom>
          <a:solidFill>
            <a:schemeClr val="bg1"/>
          </a:solidFill>
          <a:ln w="57150">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Rectangle 118"/>
          <p:cNvSpPr/>
          <p:nvPr/>
        </p:nvSpPr>
        <p:spPr>
          <a:xfrm>
            <a:off x="1785858" y="8348343"/>
            <a:ext cx="220948" cy="268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50000"/>
                  </a:schemeClr>
                </a:solidFill>
                <a:sym typeface="Wingdings" panose="05000000000000000000" pitchFamily="2" charset="2"/>
              </a:rPr>
              <a:t></a:t>
            </a:r>
            <a:endParaRPr lang="fr-FR" dirty="0">
              <a:solidFill>
                <a:schemeClr val="bg1">
                  <a:lumMod val="50000"/>
                </a:schemeClr>
              </a:solidFill>
            </a:endParaRPr>
          </a:p>
        </p:txBody>
      </p:sp>
      <p:pic>
        <p:nvPicPr>
          <p:cNvPr id="3" name="Image 2">
            <a:extLst>
              <a:ext uri="{FF2B5EF4-FFF2-40B4-BE49-F238E27FC236}">
                <a16:creationId xmlns:a16="http://schemas.microsoft.com/office/drawing/2014/main" id="{0137FDE0-22F4-449B-95BB-6221F54850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 y="15795"/>
            <a:ext cx="7558222" cy="1651376"/>
          </a:xfrm>
          <a:prstGeom prst="rect">
            <a:avLst/>
          </a:prstGeom>
        </p:spPr>
      </p:pic>
      <p:pic>
        <p:nvPicPr>
          <p:cNvPr id="4" name="Image 3">
            <a:extLst>
              <a:ext uri="{FF2B5EF4-FFF2-40B4-BE49-F238E27FC236}">
                <a16:creationId xmlns:a16="http://schemas.microsoft.com/office/drawing/2014/main" id="{E9B0F6C8-F3DA-46E6-9FBF-73252A463A9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1218" y="209192"/>
            <a:ext cx="1236371" cy="991166"/>
          </a:xfrm>
          <a:prstGeom prst="rect">
            <a:avLst/>
          </a:prstGeom>
        </p:spPr>
      </p:pic>
      <p:sp>
        <p:nvSpPr>
          <p:cNvPr id="5" name="ZoneTexte 4">
            <a:extLst>
              <a:ext uri="{FF2B5EF4-FFF2-40B4-BE49-F238E27FC236}">
                <a16:creationId xmlns:a16="http://schemas.microsoft.com/office/drawing/2014/main" id="{FD6E44ED-0F8C-4A14-B47E-215C124086B6}"/>
              </a:ext>
            </a:extLst>
          </p:cNvPr>
          <p:cNvSpPr txBox="1"/>
          <p:nvPr/>
        </p:nvSpPr>
        <p:spPr>
          <a:xfrm>
            <a:off x="2884869" y="567690"/>
            <a:ext cx="4311800" cy="553998"/>
          </a:xfrm>
          <a:prstGeom prst="rect">
            <a:avLst/>
          </a:prstGeom>
          <a:noFill/>
        </p:spPr>
        <p:txBody>
          <a:bodyPr wrap="square" rtlCol="0">
            <a:spAutoFit/>
          </a:bodyPr>
          <a:lstStyle/>
          <a:p>
            <a:r>
              <a:rPr lang="fr-FR" sz="3000" b="1" dirty="0">
                <a:solidFill>
                  <a:schemeClr val="bg1"/>
                </a:solidFill>
                <a:latin typeface="Arial" panose="020B0604020202020204" pitchFamily="34" charset="0"/>
                <a:cs typeface="Arial" panose="020B0604020202020204" pitchFamily="34" charset="0"/>
              </a:rPr>
              <a:t>Précisions</a:t>
            </a:r>
          </a:p>
        </p:txBody>
      </p:sp>
      <p:pic>
        <p:nvPicPr>
          <p:cNvPr id="10" name="Image 9">
            <a:extLst>
              <a:ext uri="{FF2B5EF4-FFF2-40B4-BE49-F238E27FC236}">
                <a16:creationId xmlns:a16="http://schemas.microsoft.com/office/drawing/2014/main" id="{FCFC56EC-0D41-4ABE-9828-3611E20CFF4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27921" y="2201054"/>
            <a:ext cx="398078" cy="504013"/>
          </a:xfrm>
          <a:prstGeom prst="rect">
            <a:avLst/>
          </a:prstGeom>
        </p:spPr>
      </p:pic>
      <p:pic>
        <p:nvPicPr>
          <p:cNvPr id="12" name="Image 11" descr="Une image contenant dessin&#10;&#10;Description générée automatiquement">
            <a:extLst>
              <a:ext uri="{FF2B5EF4-FFF2-40B4-BE49-F238E27FC236}">
                <a16:creationId xmlns:a16="http://schemas.microsoft.com/office/drawing/2014/main" id="{905A3B56-4524-43E2-A1B4-AFCC70D7C90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07758" y="3364800"/>
            <a:ext cx="493189" cy="461131"/>
          </a:xfrm>
          <a:prstGeom prst="rect">
            <a:avLst/>
          </a:prstGeom>
        </p:spPr>
      </p:pic>
      <p:pic>
        <p:nvPicPr>
          <p:cNvPr id="13" name="Image 12">
            <a:extLst>
              <a:ext uri="{FF2B5EF4-FFF2-40B4-BE49-F238E27FC236}">
                <a16:creationId xmlns:a16="http://schemas.microsoft.com/office/drawing/2014/main" id="{ADB43F93-B91C-4CC9-8450-9EB8616FD8D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55313" y="4539904"/>
            <a:ext cx="398078" cy="504013"/>
          </a:xfrm>
          <a:prstGeom prst="rect">
            <a:avLst/>
          </a:prstGeom>
        </p:spPr>
      </p:pic>
      <p:pic>
        <p:nvPicPr>
          <p:cNvPr id="15" name="Image 14">
            <a:extLst>
              <a:ext uri="{FF2B5EF4-FFF2-40B4-BE49-F238E27FC236}">
                <a16:creationId xmlns:a16="http://schemas.microsoft.com/office/drawing/2014/main" id="{F77EEA41-94C9-4149-A07B-D0A34F79903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2315" y="5992698"/>
            <a:ext cx="398078" cy="504013"/>
          </a:xfrm>
          <a:prstGeom prst="rect">
            <a:avLst/>
          </a:prstGeom>
        </p:spPr>
      </p:pic>
      <p:pic>
        <p:nvPicPr>
          <p:cNvPr id="19" name="Image 18">
            <a:extLst>
              <a:ext uri="{FF2B5EF4-FFF2-40B4-BE49-F238E27FC236}">
                <a16:creationId xmlns:a16="http://schemas.microsoft.com/office/drawing/2014/main" id="{27CBC652-51F7-41B9-BE72-6B10D2F377F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07758" y="7867412"/>
            <a:ext cx="668068" cy="668068"/>
          </a:xfrm>
          <a:prstGeom prst="rect">
            <a:avLst/>
          </a:prstGeom>
        </p:spPr>
      </p:pic>
    </p:spTree>
    <p:extLst>
      <p:ext uri="{BB962C8B-B14F-4D97-AF65-F5344CB8AC3E}">
        <p14:creationId xmlns:p14="http://schemas.microsoft.com/office/powerpoint/2010/main" val="2397352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55" y="10089654"/>
            <a:ext cx="421453" cy="421453"/>
          </a:xfrm>
          <a:prstGeom prst="rect">
            <a:avLst/>
          </a:prstGeom>
        </p:spPr>
      </p:pic>
      <p:sp>
        <p:nvSpPr>
          <p:cNvPr id="4" name="Rectangle 3"/>
          <p:cNvSpPr/>
          <p:nvPr/>
        </p:nvSpPr>
        <p:spPr>
          <a:xfrm>
            <a:off x="428625" y="1915724"/>
            <a:ext cx="6708813" cy="8371839"/>
          </a:xfrm>
          <a:prstGeom prst="rect">
            <a:avLst/>
          </a:prstGeom>
          <a:noFill/>
          <a:ln>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solidFill>
                <a:schemeClr val="tx1"/>
              </a:solidFill>
            </a:endParaRPr>
          </a:p>
        </p:txBody>
      </p:sp>
      <p:sp>
        <p:nvSpPr>
          <p:cNvPr id="6" name="Rectangle 5"/>
          <p:cNvSpPr/>
          <p:nvPr/>
        </p:nvSpPr>
        <p:spPr>
          <a:xfrm>
            <a:off x="625009" y="2127016"/>
            <a:ext cx="6309191" cy="7203254"/>
          </a:xfrm>
          <a:prstGeom prst="rect">
            <a:avLst/>
          </a:prstGeom>
        </p:spPr>
        <p:txBody>
          <a:bodyPr wrap="square">
            <a:spAutoFit/>
          </a:bodyPr>
          <a:lstStyle/>
          <a:p>
            <a:pPr>
              <a:lnSpc>
                <a:spcPct val="115000"/>
              </a:lnSpc>
              <a:spcAft>
                <a:spcPts val="0"/>
              </a:spcAft>
            </a:pPr>
            <a:r>
              <a:rPr lang="fr-FR" sz="1200" b="1" u="sng" dirty="0">
                <a:latin typeface="Calibri" panose="020F0502020204030204" pitchFamily="34" charset="0"/>
                <a:ea typeface="Calibri" panose="020F0502020204030204" pitchFamily="34" charset="0"/>
                <a:cs typeface="Times New Roman" panose="02020603050405020304" pitchFamily="18" charset="0"/>
              </a:rPr>
              <a:t>Facturation des frais annexes</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1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fr-FR" sz="1100" dirty="0">
                <a:latin typeface="Calibri" panose="020F0502020204030204" pitchFamily="34" charset="0"/>
                <a:ea typeface="Calibri" panose="020F0502020204030204" pitchFamily="34" charset="0"/>
                <a:cs typeface="Times New Roman" panose="02020603050405020304" pitchFamily="18" charset="0"/>
              </a:rPr>
              <a:t>Pour rappel, les frais annexes pris en charge par OPCO Mobilités sont :</a:t>
            </a:r>
          </a:p>
          <a:p>
            <a:pPr marL="342900" lvl="0" indent="-342900">
              <a:lnSpc>
                <a:spcPct val="115000"/>
              </a:lnSpc>
              <a:spcAft>
                <a:spcPts val="0"/>
              </a:spcAft>
              <a:buFont typeface="Calibri" panose="020F0502020204030204" pitchFamily="34" charset="0"/>
              <a:buChar char="-"/>
            </a:pPr>
            <a:r>
              <a:rPr lang="fr-FR" sz="1100" dirty="0">
                <a:latin typeface="Calibri" panose="020F0502020204030204" pitchFamily="34" charset="0"/>
                <a:ea typeface="Times New Roman" panose="02020603050405020304" pitchFamily="18" charset="0"/>
                <a:cs typeface="Calibri" panose="020F0502020204030204" pitchFamily="34" charset="0"/>
              </a:rPr>
              <a:t>Hébergement : 6€ par nuitée (petit déjeuner compris)</a:t>
            </a:r>
            <a:endParaRPr lang="fr-FR" sz="11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Font typeface="Calibri" panose="020F0502020204030204" pitchFamily="34" charset="0"/>
              <a:buChar char="-"/>
            </a:pPr>
            <a:r>
              <a:rPr lang="fr-FR" sz="1100" dirty="0">
                <a:latin typeface="Calibri" panose="020F0502020204030204" pitchFamily="34" charset="0"/>
                <a:ea typeface="Times New Roman" panose="02020603050405020304" pitchFamily="18" charset="0"/>
                <a:cs typeface="Calibri" panose="020F0502020204030204" pitchFamily="34" charset="0"/>
              </a:rPr>
              <a:t>Restauration : 3€ par repas</a:t>
            </a:r>
            <a:endParaRPr lang="fr-FR" sz="11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Font typeface="Calibri" panose="020F0502020204030204" pitchFamily="34" charset="0"/>
              <a:buChar char="-"/>
            </a:pPr>
            <a:r>
              <a:rPr lang="fr-FR" sz="1100" dirty="0">
                <a:latin typeface="Calibri" panose="020F0502020204030204" pitchFamily="34" charset="0"/>
                <a:ea typeface="Times New Roman" panose="02020603050405020304" pitchFamily="18" charset="0"/>
                <a:cs typeface="Calibri" panose="020F0502020204030204" pitchFamily="34" charset="0"/>
              </a:rPr>
              <a:t>En cas de de pension complète : déjeuner + diner + nuitée 12€</a:t>
            </a:r>
            <a:endParaRPr lang="fr-FR" sz="11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Font typeface="Calibri" panose="020F0502020204030204" pitchFamily="34" charset="0"/>
              <a:buChar char="-"/>
            </a:pPr>
            <a:r>
              <a:rPr lang="fr-FR" sz="1100" dirty="0">
                <a:latin typeface="Calibri" panose="020F0502020204030204" pitchFamily="34" charset="0"/>
                <a:ea typeface="Times New Roman" panose="02020603050405020304" pitchFamily="18" charset="0"/>
                <a:cs typeface="Calibri" panose="020F0502020204030204" pitchFamily="34" charset="0"/>
              </a:rPr>
              <a:t>1</a:t>
            </a:r>
            <a:r>
              <a:rPr lang="fr-FR" sz="1100" baseline="30000" dirty="0">
                <a:latin typeface="Calibri" panose="020F0502020204030204" pitchFamily="34" charset="0"/>
                <a:ea typeface="Times New Roman" panose="02020603050405020304" pitchFamily="18" charset="0"/>
                <a:cs typeface="Calibri" panose="020F0502020204030204" pitchFamily="34" charset="0"/>
              </a:rPr>
              <a:t>e</a:t>
            </a:r>
            <a:r>
              <a:rPr lang="fr-FR" sz="1100" dirty="0">
                <a:latin typeface="Calibri" panose="020F0502020204030204" pitchFamily="34" charset="0"/>
                <a:ea typeface="Times New Roman" panose="02020603050405020304" pitchFamily="18" charset="0"/>
                <a:cs typeface="Calibri" panose="020F0502020204030204" pitchFamily="34" charset="0"/>
              </a:rPr>
              <a:t> équipement : forfait de 500€</a:t>
            </a:r>
            <a:endParaRPr lang="fr-FR" sz="11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Font typeface="Calibri" panose="020F0502020204030204" pitchFamily="34" charset="0"/>
              <a:buChar char="-"/>
            </a:pPr>
            <a:r>
              <a:rPr lang="fr-FR" sz="1100" dirty="0">
                <a:latin typeface="Calibri" panose="020F0502020204030204" pitchFamily="34" charset="0"/>
                <a:ea typeface="Times New Roman" panose="02020603050405020304" pitchFamily="18" charset="0"/>
                <a:cs typeface="Calibri" panose="020F0502020204030204" pitchFamily="34" charset="0"/>
              </a:rPr>
              <a:t>Mobilité Européenne : forfait de 1.200€</a:t>
            </a:r>
            <a:endParaRPr lang="fr-FR" sz="1100" dirty="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Font typeface="Calibri" panose="020F0502020204030204" pitchFamily="34" charset="0"/>
              <a:buChar char="-"/>
            </a:pPr>
            <a:r>
              <a:rPr lang="fr-FR" sz="1100" dirty="0">
                <a:latin typeface="Calibri" panose="020F0502020204030204" pitchFamily="34" charset="0"/>
                <a:ea typeface="Times New Roman" panose="02020603050405020304" pitchFamily="18" charset="0"/>
                <a:cs typeface="Calibri" panose="020F0502020204030204" pitchFamily="34" charset="0"/>
              </a:rPr>
              <a:t>Mobilité Internationale : forfait de 1.500€</a:t>
            </a:r>
            <a:endParaRPr lang="fr-FR" sz="11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fr-FR" sz="1100" dirty="0">
                <a:latin typeface="Calibri" panose="020F0502020204030204" pitchFamily="34" charset="0"/>
                <a:ea typeface="Times New Roman" panose="02020603050405020304" pitchFamily="18" charset="0"/>
                <a:cs typeface="Times New Roman" panose="02020603050405020304" pitchFamily="18" charset="0"/>
              </a:rPr>
              <a:t>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100" b="1" i="1" dirty="0">
                <a:latin typeface="Calibri" panose="020F0502020204030204" pitchFamily="34" charset="0"/>
                <a:ea typeface="Times New Roman" panose="02020603050405020304" pitchFamily="18" charset="0"/>
                <a:cs typeface="Times New Roman" panose="02020603050405020304" pitchFamily="18" charset="0"/>
              </a:rPr>
              <a:t>Il n’est pas demandé de justificatifs des frais annexes par OPCO Mobilités mais le CFA doit être en mesure de justifier par tout moyen de la réalité des dépenses engagées, en cas de contrôle.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100" dirty="0">
                <a:latin typeface="Calibri" panose="020F0502020204030204" pitchFamily="34" charset="0"/>
                <a:ea typeface="Times New Roman" panose="02020603050405020304" pitchFamily="18" charset="0"/>
                <a:cs typeface="Times New Roman" panose="02020603050405020304" pitchFamily="18" charset="0"/>
              </a:rPr>
              <a:t>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100" b="1" dirty="0">
                <a:latin typeface="Calibri" panose="020F0502020204030204" pitchFamily="34" charset="0"/>
                <a:ea typeface="Times New Roman" panose="02020603050405020304" pitchFamily="18" charset="0"/>
                <a:cs typeface="Times New Roman" panose="02020603050405020304" pitchFamily="18" charset="0"/>
              </a:rPr>
              <a:t>Le 1er équipement</a:t>
            </a:r>
            <a:r>
              <a:rPr lang="fr-FR" sz="1100" dirty="0">
                <a:latin typeface="Calibri" panose="020F0502020204030204" pitchFamily="34" charset="0"/>
                <a:ea typeface="Times New Roman" panose="02020603050405020304" pitchFamily="18" charset="0"/>
                <a:cs typeface="Times New Roman" panose="02020603050405020304" pitchFamily="18" charset="0"/>
              </a:rPr>
              <a:t> est un forfait de 500€. Il n’est pas fixé de liste de matériel éligible mais cela doit correspondre à des équipements pédagogiques spécifiques et individuels affectés à l’apprenti</a:t>
            </a:r>
            <a:r>
              <a:rPr lang="fr-FR" sz="1100" dirty="0">
                <a:latin typeface="Calibri" panose="020F0502020204030204" pitchFamily="34" charset="0"/>
                <a:ea typeface="Calibri" panose="020F0502020204030204" pitchFamily="34" charset="0"/>
                <a:cs typeface="Times New Roman" panose="02020603050405020304" pitchFamily="18" charset="0"/>
              </a:rPr>
              <a:t>. Dans le cas d’un forfait servant à acquérir du matériel informatique mis à disposition de l’apprenti, la facture devra le préciser. </a:t>
            </a:r>
          </a:p>
          <a:p>
            <a:pPr>
              <a:lnSpc>
                <a:spcPct val="115000"/>
              </a:lnSpc>
              <a:spcAft>
                <a:spcPts val="0"/>
              </a:spcAft>
            </a:pPr>
            <a:r>
              <a:rPr lang="fr-FR" sz="11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0"/>
              </a:spcAft>
            </a:pPr>
            <a:r>
              <a:rPr lang="fr-FR" sz="1100" dirty="0">
                <a:latin typeface="Calibri" panose="020F0502020204030204" pitchFamily="34" charset="0"/>
                <a:ea typeface="Calibri" panose="020F0502020204030204" pitchFamily="34" charset="0"/>
                <a:cs typeface="Times New Roman" panose="02020603050405020304" pitchFamily="18" charset="0"/>
              </a:rPr>
              <a:t>Ne sont pas éligibles : l’achat de contenu pédagogique : livres scolaires, contenu pédagogique accessible à distance et l’outillage informatique du CFA : les équipements « software » et les équipements « hardware » (en dehors de l’équipement informatique mis à disposition de l’apprenti).</a:t>
            </a:r>
          </a:p>
          <a:p>
            <a:pPr>
              <a:lnSpc>
                <a:spcPct val="115000"/>
              </a:lnSpc>
              <a:spcAft>
                <a:spcPts val="0"/>
              </a:spcAft>
            </a:pPr>
            <a:r>
              <a:rPr lang="fr-FR" sz="11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0"/>
              </a:spcAft>
            </a:pPr>
            <a:r>
              <a:rPr lang="fr-FR" sz="1100" dirty="0">
                <a:latin typeface="Calibri" panose="020F0502020204030204" pitchFamily="34" charset="0"/>
                <a:ea typeface="Calibri" panose="020F0502020204030204" pitchFamily="34" charset="0"/>
                <a:cs typeface="Times New Roman" panose="02020603050405020304" pitchFamily="18" charset="0"/>
              </a:rPr>
              <a:t>A l’issue de la formation (ou selon autre temporalité), le CFA  est tenu de transférer la propriété du 1</a:t>
            </a:r>
            <a:r>
              <a:rPr lang="fr-FR" sz="1100" baseline="30000" dirty="0">
                <a:latin typeface="Calibri" panose="020F0502020204030204" pitchFamily="34" charset="0"/>
                <a:ea typeface="Calibri" panose="020F0502020204030204" pitchFamily="34" charset="0"/>
                <a:cs typeface="Times New Roman" panose="02020603050405020304" pitchFamily="18" charset="0"/>
              </a:rPr>
              <a:t>er</a:t>
            </a:r>
            <a:r>
              <a:rPr lang="fr-FR" sz="1100" dirty="0">
                <a:latin typeface="Calibri" panose="020F0502020204030204" pitchFamily="34" charset="0"/>
                <a:ea typeface="Calibri" panose="020F0502020204030204" pitchFamily="34" charset="0"/>
                <a:cs typeface="Times New Roman" panose="02020603050405020304" pitchFamily="18" charset="0"/>
              </a:rPr>
              <a:t> équipement à l’apprenti à l’exception du matériel informatique restant propriété du CFA.</a:t>
            </a:r>
          </a:p>
          <a:p>
            <a:pPr>
              <a:lnSpc>
                <a:spcPct val="115000"/>
              </a:lnSpc>
              <a:spcAft>
                <a:spcPts val="0"/>
              </a:spcAft>
            </a:pPr>
            <a:r>
              <a:rPr lang="fr-FR" sz="1100" dirty="0">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pPr>
            <a:r>
              <a:rPr lang="fr-FR" sz="1100" dirty="0"/>
              <a:t>Les frais de premiers équipements ne sont pas éligibles au titre du stock des contrats sous convention régionale.</a:t>
            </a:r>
          </a:p>
          <a:p>
            <a:pPr>
              <a:lnSpc>
                <a:spcPct val="115000"/>
              </a:lnSpc>
              <a:spcAft>
                <a:spcPts val="0"/>
              </a:spcAft>
            </a:pP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100" b="1" dirty="0">
                <a:latin typeface="Calibri" panose="020F0502020204030204" pitchFamily="34" charset="0"/>
                <a:ea typeface="Times New Roman" panose="02020603050405020304" pitchFamily="18" charset="0"/>
                <a:cs typeface="Times New Roman" panose="02020603050405020304" pitchFamily="18" charset="0"/>
              </a:rPr>
              <a:t>Les frais de mobilité</a:t>
            </a:r>
            <a:r>
              <a:rPr lang="fr-FR" sz="1100" dirty="0">
                <a:latin typeface="Calibri" panose="020F0502020204030204" pitchFamily="34" charset="0"/>
                <a:ea typeface="Times New Roman" panose="02020603050405020304" pitchFamily="18" charset="0"/>
                <a:cs typeface="Times New Roman" panose="02020603050405020304" pitchFamily="18" charset="0"/>
              </a:rPr>
              <a:t> sont des forfaits. Une seule mobilité par apprenti et par contrat. Cette ressource couvre le fonctionnement du CFA (référent mobilité, coûts de structure, développement des partenariats, …)  et non la mobilité du jeune (salaires, frais, …).</a:t>
            </a:r>
          </a:p>
          <a:p>
            <a:pPr>
              <a:lnSpc>
                <a:spcPct val="115000"/>
              </a:lnSpc>
              <a:spcAft>
                <a:spcPts val="0"/>
              </a:spcAft>
            </a:pPr>
            <a:r>
              <a:rPr lang="fr-FR" sz="1100" dirty="0">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0"/>
              </a:spcAft>
            </a:pPr>
            <a:r>
              <a:rPr lang="fr-FR" sz="1100" dirty="0">
                <a:latin typeface="Calibri" panose="020F0502020204030204" pitchFamily="34" charset="0"/>
                <a:ea typeface="Calibri" panose="020F0502020204030204" pitchFamily="34" charset="0"/>
                <a:cs typeface="Times New Roman" panose="02020603050405020304" pitchFamily="18" charset="0"/>
              </a:rPr>
              <a:t>Ces frais annexes peuvent être facturés à chaque acompte du niveau de prise en charge ou en fin de contrat pour la durée totale de ce dernier.</a:t>
            </a:r>
          </a:p>
          <a:p>
            <a:pPr>
              <a:spcAft>
                <a:spcPts val="1000"/>
              </a:spcAft>
            </a:pPr>
            <a:r>
              <a:rPr lang="fr-FR" sz="1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fr-FR"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 1">
            <a:extLst>
              <a:ext uri="{FF2B5EF4-FFF2-40B4-BE49-F238E27FC236}">
                <a16:creationId xmlns:a16="http://schemas.microsoft.com/office/drawing/2014/main" id="{C168B3A9-7803-45D9-BB24-87965F7D34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 y="-12691"/>
            <a:ext cx="7558222" cy="1651376"/>
          </a:xfrm>
          <a:prstGeom prst="rect">
            <a:avLst/>
          </a:prstGeom>
        </p:spPr>
      </p:pic>
      <p:pic>
        <p:nvPicPr>
          <p:cNvPr id="3" name="Image 2">
            <a:extLst>
              <a:ext uri="{FF2B5EF4-FFF2-40B4-BE49-F238E27FC236}">
                <a16:creationId xmlns:a16="http://schemas.microsoft.com/office/drawing/2014/main" id="{97CC739A-07BD-44FB-B794-3841B66B4D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18" y="180706"/>
            <a:ext cx="1236371" cy="991166"/>
          </a:xfrm>
          <a:prstGeom prst="rect">
            <a:avLst/>
          </a:prstGeom>
        </p:spPr>
      </p:pic>
      <p:sp>
        <p:nvSpPr>
          <p:cNvPr id="5" name="ZoneTexte 4">
            <a:extLst>
              <a:ext uri="{FF2B5EF4-FFF2-40B4-BE49-F238E27FC236}">
                <a16:creationId xmlns:a16="http://schemas.microsoft.com/office/drawing/2014/main" id="{0D2517DA-A275-4B03-AC73-1641DBDFEC69}"/>
              </a:ext>
            </a:extLst>
          </p:cNvPr>
          <p:cNvSpPr txBox="1"/>
          <p:nvPr/>
        </p:nvSpPr>
        <p:spPr>
          <a:xfrm>
            <a:off x="2884869" y="539204"/>
            <a:ext cx="4311800" cy="553998"/>
          </a:xfrm>
          <a:prstGeom prst="rect">
            <a:avLst/>
          </a:prstGeom>
          <a:noFill/>
        </p:spPr>
        <p:txBody>
          <a:bodyPr wrap="square" rtlCol="0">
            <a:spAutoFit/>
          </a:bodyPr>
          <a:lstStyle/>
          <a:p>
            <a:r>
              <a:rPr lang="fr-FR" sz="3000" b="1" dirty="0">
                <a:solidFill>
                  <a:schemeClr val="bg1"/>
                </a:solidFill>
                <a:latin typeface="Arial" panose="020B0604020202020204" pitchFamily="34" charset="0"/>
                <a:cs typeface="Arial" panose="020B0604020202020204" pitchFamily="34" charset="0"/>
              </a:rPr>
              <a:t>Frais annexes</a:t>
            </a:r>
          </a:p>
        </p:txBody>
      </p:sp>
    </p:spTree>
    <p:extLst>
      <p:ext uri="{BB962C8B-B14F-4D97-AF65-F5344CB8AC3E}">
        <p14:creationId xmlns:p14="http://schemas.microsoft.com/office/powerpoint/2010/main" val="130531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55" y="9306223"/>
            <a:ext cx="421453" cy="421453"/>
          </a:xfrm>
          <a:prstGeom prst="rect">
            <a:avLst/>
          </a:prstGeom>
        </p:spPr>
      </p:pic>
      <p:sp>
        <p:nvSpPr>
          <p:cNvPr id="6" name="Rectangle 5"/>
          <p:cNvSpPr/>
          <p:nvPr/>
        </p:nvSpPr>
        <p:spPr>
          <a:xfrm>
            <a:off x="542925" y="1760494"/>
            <a:ext cx="6448425" cy="7371249"/>
          </a:xfrm>
          <a:prstGeom prst="rect">
            <a:avLst/>
          </a:prstGeom>
        </p:spPr>
        <p:txBody>
          <a:bodyPr wrap="square">
            <a:spAutoFit/>
          </a:bodyPr>
          <a:lstStyle/>
          <a:p>
            <a:endParaRPr lang="fr-FR" sz="1100" u="sng" dirty="0"/>
          </a:p>
          <a:p>
            <a:endParaRPr lang="fr-FR" sz="1100" u="sng" dirty="0"/>
          </a:p>
          <a:p>
            <a:r>
              <a:rPr lang="fr-FR" sz="1200" b="1" u="sng" dirty="0"/>
              <a:t>Pour les contrats d’une durée inférieure à 1 an</a:t>
            </a:r>
            <a:r>
              <a:rPr lang="fr-FR" sz="1200" b="1" dirty="0"/>
              <a:t>  :</a:t>
            </a:r>
          </a:p>
          <a:p>
            <a:r>
              <a:rPr lang="fr-FR" sz="1100" dirty="0"/>
              <a:t> </a:t>
            </a:r>
          </a:p>
          <a:p>
            <a:pPr lvl="0"/>
            <a:r>
              <a:rPr lang="fr-FR" sz="1100" dirty="0"/>
              <a:t>Si l’apprenti bénéficie d’une réduction de durée régie par une convention tripartite mentionnant l’aménagement pédagogique proposé, le niveau de prise en charge est proratisé à la durée du contrat et majoré de 10%, dans la limite du niveau de prise en charge annuel.</a:t>
            </a:r>
          </a:p>
          <a:p>
            <a:pPr lvl="0"/>
            <a:endParaRPr lang="fr-FR" sz="1100" dirty="0"/>
          </a:p>
          <a:p>
            <a:pPr lvl="0"/>
            <a:r>
              <a:rPr lang="fr-FR" sz="1100" dirty="0"/>
              <a:t>Pour les titres professionnels ci-après comprenant une durée de formation fixée par voie règlementaire, le prorata temporis ne s’applique pas :</a:t>
            </a:r>
          </a:p>
          <a:p>
            <a:pPr marL="171450" lvl="0" indent="-171450">
              <a:buFontTx/>
              <a:buChar char="-"/>
            </a:pPr>
            <a:r>
              <a:rPr lang="fr-FR" sz="1100" dirty="0"/>
              <a:t>56T31102 : Conducteur du transport routier de marchandises sur porteur</a:t>
            </a:r>
          </a:p>
          <a:p>
            <a:pPr marL="171450" indent="-171450">
              <a:buFontTx/>
              <a:buChar char="-"/>
            </a:pPr>
            <a:r>
              <a:rPr lang="fr-FR" sz="1100" dirty="0"/>
              <a:t>56T31101 : Conducteur du transport routier de marchandises sur tous véhicules</a:t>
            </a:r>
          </a:p>
          <a:p>
            <a:pPr marL="171450" indent="-171450">
              <a:buFontTx/>
              <a:buChar char="-"/>
            </a:pPr>
            <a:r>
              <a:rPr lang="fr-FR" sz="1100" dirty="0"/>
              <a:t>56T3110A : Conducteur du transport routier interurbain de voyageurs</a:t>
            </a:r>
          </a:p>
          <a:p>
            <a:pPr marL="171450" indent="-171450">
              <a:buFontTx/>
              <a:buChar char="-"/>
            </a:pPr>
            <a:r>
              <a:rPr lang="fr-FR" sz="1100" dirty="0"/>
              <a:t>56T31107 : Conducteur de transport en commun sur route</a:t>
            </a:r>
          </a:p>
          <a:p>
            <a:endParaRPr lang="fr-FR" sz="1100" dirty="0"/>
          </a:p>
          <a:p>
            <a:endParaRPr lang="fr-FR" sz="1100" dirty="0"/>
          </a:p>
          <a:p>
            <a:r>
              <a:rPr lang="fr-FR" sz="1100" dirty="0"/>
              <a:t>La facturation doit être établie comme suit :</a:t>
            </a:r>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endParaRPr lang="fr-FR" sz="1100" dirty="0"/>
          </a:p>
          <a:p>
            <a:r>
              <a:rPr lang="fr-FR" sz="1100" b="1" dirty="0"/>
              <a:t>Remarques : </a:t>
            </a:r>
          </a:p>
          <a:p>
            <a:pPr marL="171450" lvl="0" indent="-171450">
              <a:buFontTx/>
              <a:buChar char="-"/>
            </a:pPr>
            <a:r>
              <a:rPr lang="fr-FR" sz="1100" dirty="0"/>
              <a:t>Il est rappelé que tout mois commencé est dû : à titre d’exemple, un contrat d’apprentissage qui commence le 28 septembre de l’année N et se termine le 3 octobre de l’année N+1 sera financé sur 13 mois : du 28 septembre de l’année N au 27 septembre année N+1 (12 mois) et du 28 septembre au 27 octobre de l’année N+1 (1 mois) – même si le contrat s’arrête le 3 octobre. </a:t>
            </a:r>
          </a:p>
          <a:p>
            <a:pPr marL="180975" lvl="0"/>
            <a:endParaRPr lang="fr-FR" sz="1100" dirty="0"/>
          </a:p>
        </p:txBody>
      </p:sp>
      <p:graphicFrame>
        <p:nvGraphicFramePr>
          <p:cNvPr id="9" name="Tableau 8"/>
          <p:cNvGraphicFramePr>
            <a:graphicFrameLocks noGrp="1"/>
          </p:cNvGraphicFramePr>
          <p:nvPr>
            <p:extLst>
              <p:ext uri="{D42A27DB-BD31-4B8C-83A1-F6EECF244321}">
                <p14:modId xmlns:p14="http://schemas.microsoft.com/office/powerpoint/2010/main" val="225529212"/>
              </p:ext>
            </p:extLst>
          </p:nvPr>
        </p:nvGraphicFramePr>
        <p:xfrm>
          <a:off x="428625" y="4913266"/>
          <a:ext cx="6702425" cy="2061972"/>
        </p:xfrm>
        <a:graphic>
          <a:graphicData uri="http://schemas.openxmlformats.org/drawingml/2006/table">
            <a:tbl>
              <a:tblPr firstRow="1" firstCol="1" bandRow="1">
                <a:tableStyleId>{5C22544A-7EE6-4342-B048-85BDC9FD1C3A}</a:tableStyleId>
              </a:tblPr>
              <a:tblGrid>
                <a:gridCol w="1200077">
                  <a:extLst>
                    <a:ext uri="{9D8B030D-6E8A-4147-A177-3AD203B41FA5}">
                      <a16:colId xmlns:a16="http://schemas.microsoft.com/office/drawing/2014/main" val="20000"/>
                    </a:ext>
                  </a:extLst>
                </a:gridCol>
                <a:gridCol w="651353">
                  <a:extLst>
                    <a:ext uri="{9D8B030D-6E8A-4147-A177-3AD203B41FA5}">
                      <a16:colId xmlns:a16="http://schemas.microsoft.com/office/drawing/2014/main" val="20001"/>
                    </a:ext>
                  </a:extLst>
                </a:gridCol>
                <a:gridCol w="3729253">
                  <a:extLst>
                    <a:ext uri="{9D8B030D-6E8A-4147-A177-3AD203B41FA5}">
                      <a16:colId xmlns:a16="http://schemas.microsoft.com/office/drawing/2014/main" val="20002"/>
                    </a:ext>
                  </a:extLst>
                </a:gridCol>
                <a:gridCol w="1121742">
                  <a:extLst>
                    <a:ext uri="{9D8B030D-6E8A-4147-A177-3AD203B41FA5}">
                      <a16:colId xmlns:a16="http://schemas.microsoft.com/office/drawing/2014/main" val="20003"/>
                    </a:ext>
                  </a:extLst>
                </a:gridCol>
              </a:tblGrid>
              <a:tr h="146095">
                <a:tc gridSpan="3">
                  <a:txBody>
                    <a:bodyPr/>
                    <a:lstStyle/>
                    <a:p>
                      <a:pPr algn="ctr">
                        <a:lnSpc>
                          <a:spcPct val="115000"/>
                        </a:lnSpc>
                        <a:spcAft>
                          <a:spcPts val="0"/>
                        </a:spcAft>
                      </a:pPr>
                      <a:r>
                        <a:rPr lang="fr-FR" sz="1000" dirty="0">
                          <a:effectLst/>
                        </a:rPr>
                        <a:t>CONTRAT INFERIEUR</a:t>
                      </a:r>
                      <a:r>
                        <a:rPr lang="fr-FR" sz="1000" baseline="0" dirty="0">
                          <a:effectLst/>
                        </a:rPr>
                        <a:t> </a:t>
                      </a:r>
                      <a:r>
                        <a:rPr lang="fr-FR" sz="1000" dirty="0">
                          <a:effectLst/>
                        </a:rPr>
                        <a:t>A UN AN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hMerge="1">
                  <a:txBody>
                    <a:bodyPr/>
                    <a:lstStyle/>
                    <a:p>
                      <a:endParaRPr lang="fr-FR"/>
                    </a:p>
                  </a:txBody>
                  <a:tcPr/>
                </a:tc>
                <a:tc hMerge="1">
                  <a:txBody>
                    <a:bodyPr/>
                    <a:lstStyle/>
                    <a:p>
                      <a:endParaRPr lang="fr-FR"/>
                    </a:p>
                  </a:txBody>
                  <a:tcPr/>
                </a:tc>
                <a:tc>
                  <a:txBody>
                    <a:bodyPr/>
                    <a:lstStyle/>
                    <a:p>
                      <a:pPr algn="ct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Certificat de réalisation</a:t>
                      </a:r>
                    </a:p>
                  </a:txBody>
                  <a:tcPr marL="68580" marR="68580" marT="0" marB="0">
                    <a:solidFill>
                      <a:srgbClr val="00AEBD"/>
                    </a:solidFill>
                  </a:tcPr>
                </a:tc>
                <a:extLst>
                  <a:ext uri="{0D108BD9-81ED-4DB2-BD59-A6C34878D82A}">
                    <a16:rowId xmlns:a16="http://schemas.microsoft.com/office/drawing/2014/main" val="10000"/>
                  </a:ext>
                </a:extLst>
              </a:tr>
              <a:tr h="146095">
                <a:tc>
                  <a:txBody>
                    <a:bodyPr/>
                    <a:lstStyle/>
                    <a:p>
                      <a:pPr>
                        <a:lnSpc>
                          <a:spcPct val="115000"/>
                        </a:lnSpc>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dirty="0">
                          <a:effectLst/>
                        </a:rPr>
                        <a:t>Acompte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1000" dirty="0">
                          <a:effectLst/>
                        </a:rPr>
                        <a:t>Montant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67509">
                <a:tc>
                  <a:txBody>
                    <a:bodyPr/>
                    <a:lstStyle/>
                    <a:p>
                      <a:pPr>
                        <a:lnSpc>
                          <a:spcPct val="115000"/>
                        </a:lnSpc>
                        <a:spcAft>
                          <a:spcPts val="0"/>
                        </a:spcAft>
                      </a:pPr>
                      <a:r>
                        <a:rPr lang="fr-FR" sz="1000" dirty="0">
                          <a:effectLst/>
                        </a:rPr>
                        <a:t>A réception de la notification de l’accord, envoyer la facture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dirty="0">
                          <a:effectLst/>
                        </a:rPr>
                        <a:t>1</a:t>
                      </a:r>
                      <a:r>
                        <a:rPr lang="fr-FR" sz="1000" baseline="30000" dirty="0">
                          <a:effectLst/>
                        </a:rPr>
                        <a:t>er</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1000" dirty="0">
                          <a:effectLst/>
                        </a:rPr>
                        <a:t>50 % du niveau de prise en charge</a:t>
                      </a:r>
                    </a:p>
                    <a:p>
                      <a:pPr>
                        <a:lnSpc>
                          <a:spcPct val="115000"/>
                        </a:lnSpc>
                        <a:spcAft>
                          <a:spcPts val="0"/>
                        </a:spcAft>
                      </a:pPr>
                      <a:r>
                        <a:rPr lang="fr-FR" sz="1000" dirty="0">
                          <a:effectLst/>
                        </a:rPr>
                        <a:t>Forfait 1</a:t>
                      </a:r>
                      <a:r>
                        <a:rPr lang="fr-FR" sz="1000" baseline="30000" dirty="0">
                          <a:effectLst/>
                        </a:rPr>
                        <a:t>er</a:t>
                      </a:r>
                      <a:r>
                        <a:rPr lang="fr-FR" sz="1000" dirty="0">
                          <a:effectLst/>
                        </a:rPr>
                        <a:t> équipement (si concerné)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NON</a:t>
                      </a:r>
                    </a:p>
                  </a:txBody>
                  <a:tcPr marL="68580" marR="68580" marT="0" marB="0"/>
                </a:tc>
                <a:extLst>
                  <a:ext uri="{0D108BD9-81ED-4DB2-BD59-A6C34878D82A}">
                    <a16:rowId xmlns:a16="http://schemas.microsoft.com/office/drawing/2014/main" val="10002"/>
                  </a:ext>
                </a:extLst>
              </a:tr>
              <a:tr h="766893">
                <a:tc>
                  <a:txBody>
                    <a:bodyPr/>
                    <a:lstStyle/>
                    <a:p>
                      <a:pP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A l’issue du contrat</a:t>
                      </a:r>
                    </a:p>
                  </a:txBody>
                  <a:tcPr marL="68580" marR="68580" marT="0" marB="0" anchor="ctr">
                    <a:solidFill>
                      <a:srgbClr val="00AEBD"/>
                    </a:solidFill>
                  </a:tcPr>
                </a:tc>
                <a:tc>
                  <a:txBody>
                    <a:bodyPr/>
                    <a:lstStyle/>
                    <a:p>
                      <a:pPr algn="ctr">
                        <a:lnSpc>
                          <a:spcPct val="115000"/>
                        </a:lnSpc>
                        <a:spcAft>
                          <a:spcPts val="0"/>
                        </a:spcAft>
                      </a:pPr>
                      <a:r>
                        <a:rPr lang="fr-FR" sz="1000" dirty="0">
                          <a:effectLst/>
                        </a:rPr>
                        <a:t>Solde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755934" rtl="0" eaLnBrk="1" fontAlgn="auto" latinLnBrk="0" hangingPunct="1">
                        <a:lnSpc>
                          <a:spcPct val="115000"/>
                        </a:lnSpc>
                        <a:spcBef>
                          <a:spcPts val="0"/>
                        </a:spcBef>
                        <a:spcAft>
                          <a:spcPts val="0"/>
                        </a:spcAft>
                        <a:buClrTx/>
                        <a:buSzTx/>
                        <a:buFontTx/>
                        <a:buNone/>
                        <a:tabLst/>
                        <a:defRPr/>
                      </a:pPr>
                      <a:r>
                        <a:rPr lang="fr-FR" sz="1000" dirty="0">
                          <a:effectLst/>
                        </a:rPr>
                        <a:t>Nombre de mois</a:t>
                      </a:r>
                      <a:r>
                        <a:rPr lang="fr-FR" sz="1000" kern="1200" dirty="0">
                          <a:solidFill>
                            <a:schemeClr val="dk1"/>
                          </a:solidFill>
                          <a:effectLst/>
                          <a:latin typeface="+mn-lt"/>
                          <a:ea typeface="+mn-ea"/>
                          <a:cs typeface="+mn-cs"/>
                        </a:rPr>
                        <a:t> restants</a:t>
                      </a:r>
                    </a:p>
                    <a:p>
                      <a:pPr>
                        <a:lnSpc>
                          <a:spcPct val="115000"/>
                        </a:lnSpc>
                        <a:spcAft>
                          <a:spcPts val="0"/>
                        </a:spcAft>
                      </a:pPr>
                      <a:r>
                        <a:rPr lang="fr-FR" sz="1000" dirty="0">
                          <a:effectLst/>
                        </a:rPr>
                        <a:t>Frais de restauration et d’hébergement de la totalité du contrat (si concerné)</a:t>
                      </a:r>
                    </a:p>
                    <a:p>
                      <a:pPr>
                        <a:lnSpc>
                          <a:spcPct val="115000"/>
                        </a:lnSpc>
                        <a:spcAft>
                          <a:spcPts val="0"/>
                        </a:spcAft>
                      </a:pPr>
                      <a:r>
                        <a:rPr lang="fr-FR" sz="1000" dirty="0">
                          <a:effectLst/>
                        </a:rPr>
                        <a:t>Forfait mobilité européenne ou internationale (si concerné)</a:t>
                      </a:r>
                    </a:p>
                    <a:p>
                      <a:pPr>
                        <a:lnSpc>
                          <a:spcPct val="115000"/>
                        </a:lnSpc>
                        <a:spcAft>
                          <a:spcPts val="0"/>
                        </a:spcAft>
                      </a:pPr>
                      <a:r>
                        <a:rPr lang="fr-FR" sz="1000" dirty="0">
                          <a:effectLst/>
                        </a:rPr>
                        <a:t>Forfait 1</a:t>
                      </a:r>
                      <a:r>
                        <a:rPr lang="fr-FR" sz="1000" baseline="30000" dirty="0">
                          <a:effectLst/>
                        </a:rPr>
                        <a:t>er</a:t>
                      </a:r>
                      <a:r>
                        <a:rPr lang="fr-FR" sz="1000" dirty="0">
                          <a:effectLst/>
                        </a:rPr>
                        <a:t> équipement </a:t>
                      </a:r>
                      <a:r>
                        <a:rPr lang="fr-FR" sz="1000" kern="1200" dirty="0">
                          <a:solidFill>
                            <a:schemeClr val="dk1"/>
                          </a:solidFill>
                          <a:effectLst/>
                          <a:latin typeface="+mn-lt"/>
                          <a:ea typeface="+mn-ea"/>
                          <a:cs typeface="+mn-cs"/>
                        </a:rPr>
                        <a:t>(si concerné et</a:t>
                      </a:r>
                      <a:r>
                        <a:rPr lang="fr-FR" sz="1000" dirty="0">
                          <a:effectLst/>
                        </a:rPr>
                        <a:t> pas déjà facturé)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1000" kern="1200" dirty="0">
                          <a:solidFill>
                            <a:schemeClr val="dk1"/>
                          </a:solidFill>
                          <a:effectLst/>
                          <a:latin typeface="+mn-lt"/>
                          <a:ea typeface="+mn-ea"/>
                          <a:cs typeface="+mn-cs"/>
                        </a:rPr>
                        <a:t>OUI pour l’intégralité du contrat</a:t>
                      </a:r>
                    </a:p>
                  </a:txBody>
                  <a:tcPr marL="68580" marR="68580" marT="0" marB="0"/>
                </a:tc>
                <a:extLst>
                  <a:ext uri="{0D108BD9-81ED-4DB2-BD59-A6C34878D82A}">
                    <a16:rowId xmlns:a16="http://schemas.microsoft.com/office/drawing/2014/main" val="10003"/>
                  </a:ext>
                </a:extLst>
              </a:tr>
            </a:tbl>
          </a:graphicData>
        </a:graphic>
      </p:graphicFrame>
      <p:pic>
        <p:nvPicPr>
          <p:cNvPr id="2" name="Image 1">
            <a:extLst>
              <a:ext uri="{FF2B5EF4-FFF2-40B4-BE49-F238E27FC236}">
                <a16:creationId xmlns:a16="http://schemas.microsoft.com/office/drawing/2014/main" id="{33FA65EC-F479-4A5F-A826-8CB9A1EF31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 y="-12691"/>
            <a:ext cx="7558222" cy="1651376"/>
          </a:xfrm>
          <a:prstGeom prst="rect">
            <a:avLst/>
          </a:prstGeom>
        </p:spPr>
      </p:pic>
      <p:pic>
        <p:nvPicPr>
          <p:cNvPr id="3" name="Image 2">
            <a:extLst>
              <a:ext uri="{FF2B5EF4-FFF2-40B4-BE49-F238E27FC236}">
                <a16:creationId xmlns:a16="http://schemas.microsoft.com/office/drawing/2014/main" id="{05B90E2F-D9F8-4EC6-942E-550618D1B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18" y="180706"/>
            <a:ext cx="1236371" cy="991166"/>
          </a:xfrm>
          <a:prstGeom prst="rect">
            <a:avLst/>
          </a:prstGeom>
        </p:spPr>
      </p:pic>
      <p:sp>
        <p:nvSpPr>
          <p:cNvPr id="5" name="ZoneTexte 4">
            <a:extLst>
              <a:ext uri="{FF2B5EF4-FFF2-40B4-BE49-F238E27FC236}">
                <a16:creationId xmlns:a16="http://schemas.microsoft.com/office/drawing/2014/main" id="{7AA5E0A5-11BC-42C1-85A3-CC61837A725F}"/>
              </a:ext>
            </a:extLst>
          </p:cNvPr>
          <p:cNvSpPr txBox="1"/>
          <p:nvPr/>
        </p:nvSpPr>
        <p:spPr>
          <a:xfrm>
            <a:off x="2884869" y="274962"/>
            <a:ext cx="4311800" cy="1015663"/>
          </a:xfrm>
          <a:prstGeom prst="rect">
            <a:avLst/>
          </a:prstGeom>
          <a:noFill/>
        </p:spPr>
        <p:txBody>
          <a:bodyPr wrap="square" rtlCol="0">
            <a:spAutoFit/>
          </a:bodyPr>
          <a:lstStyle/>
          <a:p>
            <a:r>
              <a:rPr lang="fr-FR" sz="3000" b="1" dirty="0">
                <a:solidFill>
                  <a:schemeClr val="bg1"/>
                </a:solidFill>
                <a:latin typeface="Arial" panose="020B0604020202020204" pitchFamily="34" charset="0"/>
                <a:cs typeface="Arial" panose="020B0604020202020204" pitchFamily="34" charset="0"/>
              </a:rPr>
              <a:t>Cas particuliers et échéanciers</a:t>
            </a:r>
          </a:p>
        </p:txBody>
      </p:sp>
      <p:sp>
        <p:nvSpPr>
          <p:cNvPr id="10" name="Rectangle 9">
            <a:extLst>
              <a:ext uri="{FF2B5EF4-FFF2-40B4-BE49-F238E27FC236}">
                <a16:creationId xmlns:a16="http://schemas.microsoft.com/office/drawing/2014/main" id="{3DF496E2-6536-4C9E-886F-DB22E1979427}"/>
              </a:ext>
            </a:extLst>
          </p:cNvPr>
          <p:cNvSpPr/>
          <p:nvPr/>
        </p:nvSpPr>
        <p:spPr>
          <a:xfrm>
            <a:off x="428625" y="1915724"/>
            <a:ext cx="6708813" cy="8371839"/>
          </a:xfrm>
          <a:prstGeom prst="rect">
            <a:avLst/>
          </a:prstGeom>
          <a:noFill/>
          <a:ln>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solidFill>
                <a:schemeClr val="tx1"/>
              </a:solidFill>
            </a:endParaRPr>
          </a:p>
        </p:txBody>
      </p:sp>
    </p:spTree>
    <p:extLst>
      <p:ext uri="{BB962C8B-B14F-4D97-AF65-F5344CB8AC3E}">
        <p14:creationId xmlns:p14="http://schemas.microsoft.com/office/powerpoint/2010/main" val="3842381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55" y="9306223"/>
            <a:ext cx="421453" cy="421453"/>
          </a:xfrm>
          <a:prstGeom prst="rect">
            <a:avLst/>
          </a:prstGeom>
        </p:spPr>
      </p:pic>
      <p:sp>
        <p:nvSpPr>
          <p:cNvPr id="6" name="Rectangle 5"/>
          <p:cNvSpPr/>
          <p:nvPr/>
        </p:nvSpPr>
        <p:spPr>
          <a:xfrm>
            <a:off x="487855" y="1547301"/>
            <a:ext cx="6708814" cy="1785104"/>
          </a:xfrm>
          <a:prstGeom prst="rect">
            <a:avLst/>
          </a:prstGeom>
        </p:spPr>
        <p:txBody>
          <a:bodyPr wrap="square">
            <a:spAutoFit/>
          </a:bodyPr>
          <a:lstStyle/>
          <a:p>
            <a:endParaRPr lang="fr-FR" sz="1100" dirty="0"/>
          </a:p>
          <a:p>
            <a:endParaRPr lang="fr-FR" sz="1100" u="sng" dirty="0"/>
          </a:p>
          <a:p>
            <a:endParaRPr lang="fr-FR" sz="1100" u="sng" dirty="0"/>
          </a:p>
          <a:p>
            <a:endParaRPr lang="fr-FR" sz="1100" u="sng" dirty="0"/>
          </a:p>
          <a:p>
            <a:r>
              <a:rPr lang="fr-FR" sz="1200" b="1" u="sng" dirty="0"/>
              <a:t>Pour les contrats d’une durée égale à 1 an, la facturation doit être établie comme suit </a:t>
            </a:r>
            <a:r>
              <a:rPr lang="fr-FR" sz="1200" dirty="0"/>
              <a:t>:</a:t>
            </a:r>
          </a:p>
          <a:p>
            <a:endParaRPr lang="fr-FR" sz="1100" u="sng" dirty="0"/>
          </a:p>
          <a:p>
            <a:endParaRPr lang="fr-FR" sz="1100" u="sng" dirty="0"/>
          </a:p>
          <a:p>
            <a:endParaRPr lang="fr-FR" sz="1100" dirty="0"/>
          </a:p>
          <a:p>
            <a:pPr lvl="0"/>
            <a:endParaRPr lang="fr-FR" sz="1100" dirty="0"/>
          </a:p>
          <a:p>
            <a:pPr marL="180975" lvl="0"/>
            <a:endParaRPr lang="fr-FR" sz="1100" dirty="0"/>
          </a:p>
        </p:txBody>
      </p:sp>
      <p:graphicFrame>
        <p:nvGraphicFramePr>
          <p:cNvPr id="14" name="Tableau 13"/>
          <p:cNvGraphicFramePr>
            <a:graphicFrameLocks noGrp="1"/>
          </p:cNvGraphicFramePr>
          <p:nvPr>
            <p:extLst>
              <p:ext uri="{D42A27DB-BD31-4B8C-83A1-F6EECF244321}">
                <p14:modId xmlns:p14="http://schemas.microsoft.com/office/powerpoint/2010/main" val="3193336172"/>
              </p:ext>
            </p:extLst>
          </p:nvPr>
        </p:nvGraphicFramePr>
        <p:xfrm>
          <a:off x="422237" y="2869079"/>
          <a:ext cx="6708814" cy="4031044"/>
        </p:xfrm>
        <a:graphic>
          <a:graphicData uri="http://schemas.openxmlformats.org/drawingml/2006/table">
            <a:tbl>
              <a:tblPr firstRow="1" firstCol="1" bandRow="1">
                <a:tableStyleId>{5C22544A-7EE6-4342-B048-85BDC9FD1C3A}</a:tableStyleId>
              </a:tblPr>
              <a:tblGrid>
                <a:gridCol w="1339419">
                  <a:extLst>
                    <a:ext uri="{9D8B030D-6E8A-4147-A177-3AD203B41FA5}">
                      <a16:colId xmlns:a16="http://schemas.microsoft.com/office/drawing/2014/main" val="20000"/>
                    </a:ext>
                  </a:extLst>
                </a:gridCol>
                <a:gridCol w="610260">
                  <a:extLst>
                    <a:ext uri="{9D8B030D-6E8A-4147-A177-3AD203B41FA5}">
                      <a16:colId xmlns:a16="http://schemas.microsoft.com/office/drawing/2014/main" val="20001"/>
                    </a:ext>
                  </a:extLst>
                </a:gridCol>
                <a:gridCol w="3320714">
                  <a:extLst>
                    <a:ext uri="{9D8B030D-6E8A-4147-A177-3AD203B41FA5}">
                      <a16:colId xmlns:a16="http://schemas.microsoft.com/office/drawing/2014/main" val="20002"/>
                    </a:ext>
                  </a:extLst>
                </a:gridCol>
                <a:gridCol w="1438421">
                  <a:extLst>
                    <a:ext uri="{9D8B030D-6E8A-4147-A177-3AD203B41FA5}">
                      <a16:colId xmlns:a16="http://schemas.microsoft.com/office/drawing/2014/main" val="20003"/>
                    </a:ext>
                  </a:extLst>
                </a:gridCol>
              </a:tblGrid>
              <a:tr h="0">
                <a:tc gridSpan="3">
                  <a:txBody>
                    <a:bodyPr/>
                    <a:lstStyle/>
                    <a:p>
                      <a:pPr algn="ctr">
                        <a:lnSpc>
                          <a:spcPct val="115000"/>
                        </a:lnSpc>
                        <a:spcAft>
                          <a:spcPts val="0"/>
                        </a:spcAft>
                      </a:pPr>
                      <a:r>
                        <a:rPr lang="fr-FR" sz="1000" dirty="0">
                          <a:effectLst/>
                        </a:rPr>
                        <a:t>CONTRAT EGAL</a:t>
                      </a:r>
                      <a:r>
                        <a:rPr lang="fr-FR" sz="1000" baseline="0" dirty="0">
                          <a:effectLst/>
                        </a:rPr>
                        <a:t> </a:t>
                      </a:r>
                      <a:r>
                        <a:rPr lang="fr-FR" sz="1000" dirty="0">
                          <a:effectLst/>
                        </a:rPr>
                        <a:t>A UN AN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hMerge="1">
                  <a:txBody>
                    <a:bodyPr/>
                    <a:lstStyle/>
                    <a:p>
                      <a:endParaRPr lang="fr-FR"/>
                    </a:p>
                  </a:txBody>
                  <a:tcPr/>
                </a:tc>
                <a:tc hMerge="1">
                  <a:txBody>
                    <a:bodyPr/>
                    <a:lstStyle/>
                    <a:p>
                      <a:endParaRPr lang="fr-FR"/>
                    </a:p>
                  </a:txBody>
                  <a:tcPr/>
                </a:tc>
                <a:tc>
                  <a:txBody>
                    <a:bodyPr/>
                    <a:lstStyle/>
                    <a:p>
                      <a:pPr algn="ct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Certificat de réalisation</a:t>
                      </a:r>
                    </a:p>
                  </a:txBody>
                  <a:tcPr marL="68580" marR="68580" marT="0" marB="0">
                    <a:solidFill>
                      <a:srgbClr val="00AEBD"/>
                    </a:solidFill>
                  </a:tcPr>
                </a:tc>
                <a:extLst>
                  <a:ext uri="{0D108BD9-81ED-4DB2-BD59-A6C34878D82A}">
                    <a16:rowId xmlns:a16="http://schemas.microsoft.com/office/drawing/2014/main" val="10000"/>
                  </a:ext>
                </a:extLst>
              </a:tr>
              <a:tr h="0">
                <a:tc>
                  <a:txBody>
                    <a:bodyPr/>
                    <a:lstStyle/>
                    <a:p>
                      <a:pPr>
                        <a:lnSpc>
                          <a:spcPct val="115000"/>
                        </a:lnSpc>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nSpc>
                          <a:spcPct val="115000"/>
                        </a:lnSpc>
                        <a:spcAft>
                          <a:spcPts val="0"/>
                        </a:spcAft>
                      </a:pPr>
                      <a:r>
                        <a:rPr lang="fr-FR" sz="1000" dirty="0">
                          <a:effectLst/>
                        </a:rPr>
                        <a:t>Acompte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1000" dirty="0">
                          <a:effectLst/>
                        </a:rPr>
                        <a:t>Montant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fr-FR"/>
                    </a:p>
                  </a:txBody>
                  <a:tcPr marL="68580" marR="68580" marT="0" marB="0"/>
                </a:tc>
                <a:extLst>
                  <a:ext uri="{0D108BD9-81ED-4DB2-BD59-A6C34878D82A}">
                    <a16:rowId xmlns:a16="http://schemas.microsoft.com/office/drawing/2014/main" val="10001"/>
                  </a:ext>
                </a:extLst>
              </a:tr>
              <a:tr h="0">
                <a:tc>
                  <a:txBody>
                    <a:bodyPr/>
                    <a:lstStyle/>
                    <a:p>
                      <a:pPr>
                        <a:lnSpc>
                          <a:spcPct val="115000"/>
                        </a:lnSpc>
                        <a:spcAft>
                          <a:spcPts val="0"/>
                        </a:spcAft>
                      </a:pPr>
                      <a:r>
                        <a:rPr lang="fr-FR" sz="1000" dirty="0">
                          <a:effectLst/>
                        </a:rPr>
                        <a:t>A réception de la notification de l’accord, envoyer la facture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dirty="0">
                          <a:effectLst/>
                        </a:rPr>
                        <a:t>1</a:t>
                      </a:r>
                      <a:r>
                        <a:rPr lang="fr-FR" sz="1000" baseline="30000" dirty="0">
                          <a:effectLst/>
                        </a:rPr>
                        <a:t>er</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1000" dirty="0">
                          <a:effectLst/>
                        </a:rPr>
                        <a:t>50 % du niveau de prise en charge</a:t>
                      </a:r>
                    </a:p>
                    <a:p>
                      <a:pPr>
                        <a:lnSpc>
                          <a:spcPct val="115000"/>
                        </a:lnSpc>
                        <a:spcAft>
                          <a:spcPts val="0"/>
                        </a:spcAft>
                      </a:pPr>
                      <a:r>
                        <a:rPr lang="fr-FR" sz="1000" dirty="0">
                          <a:effectLst/>
                        </a:rPr>
                        <a:t>Forfait 1</a:t>
                      </a:r>
                      <a:r>
                        <a:rPr lang="fr-FR" sz="1000" baseline="30000" dirty="0">
                          <a:effectLst/>
                        </a:rPr>
                        <a:t>er</a:t>
                      </a:r>
                      <a:r>
                        <a:rPr lang="fr-FR" sz="1000" dirty="0">
                          <a:effectLst/>
                        </a:rPr>
                        <a:t> équipement (si concerné)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NON</a:t>
                      </a:r>
                    </a:p>
                  </a:txBody>
                  <a:tcPr marL="68580" marR="68580" marT="0" marB="0"/>
                </a:tc>
                <a:extLst>
                  <a:ext uri="{0D108BD9-81ED-4DB2-BD59-A6C34878D82A}">
                    <a16:rowId xmlns:a16="http://schemas.microsoft.com/office/drawing/2014/main" val="10002"/>
                  </a:ext>
                </a:extLst>
              </a:tr>
              <a:tr h="0">
                <a:tc>
                  <a:txBody>
                    <a:bodyPr/>
                    <a:lstStyle/>
                    <a:p>
                      <a:pPr>
                        <a:lnSpc>
                          <a:spcPct val="115000"/>
                        </a:lnSpc>
                        <a:spcAft>
                          <a:spcPts val="0"/>
                        </a:spcAft>
                      </a:pPr>
                      <a:r>
                        <a:rPr lang="fr-FR" sz="1000" dirty="0">
                          <a:effectLst/>
                        </a:rPr>
                        <a:t>Au 7</a:t>
                      </a:r>
                      <a:r>
                        <a:rPr lang="fr-FR" sz="1000" baseline="30000" dirty="0">
                          <a:effectLst/>
                        </a:rPr>
                        <a:t>ème</a:t>
                      </a:r>
                      <a:r>
                        <a:rPr lang="fr-FR" sz="1000" dirty="0">
                          <a:effectLst/>
                        </a:rPr>
                        <a:t> mois, envoyer la facture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kern="1200" dirty="0">
                          <a:solidFill>
                            <a:schemeClr val="dk1"/>
                          </a:solidFill>
                          <a:effectLst/>
                          <a:latin typeface="+mn-lt"/>
                          <a:ea typeface="+mn-ea"/>
                          <a:cs typeface="+mn-cs"/>
                        </a:rPr>
                        <a:t>2</a:t>
                      </a:r>
                      <a:r>
                        <a:rPr lang="fr-FR" sz="1000" kern="1200" baseline="30000" dirty="0">
                          <a:solidFill>
                            <a:schemeClr val="dk1"/>
                          </a:solidFill>
                          <a:effectLst/>
                          <a:latin typeface="+mn-lt"/>
                          <a:ea typeface="+mn-ea"/>
                          <a:cs typeface="+mn-cs"/>
                        </a:rPr>
                        <a:t>ème</a:t>
                      </a:r>
                      <a:endParaRPr lang="fr-FR" sz="1000" kern="1200" dirty="0">
                        <a:solidFill>
                          <a:schemeClr val="dk1"/>
                        </a:solidFill>
                        <a:effectLst/>
                        <a:latin typeface="+mn-lt"/>
                        <a:ea typeface="+mn-ea"/>
                        <a:cs typeface="+mn-cs"/>
                      </a:endParaRPr>
                    </a:p>
                  </a:txBody>
                  <a:tcPr marL="68580" marR="68580" marT="0" marB="0"/>
                </a:tc>
                <a:tc>
                  <a:txBody>
                    <a:bodyPr/>
                    <a:lstStyle/>
                    <a:p>
                      <a:pPr>
                        <a:lnSpc>
                          <a:spcPct val="115000"/>
                        </a:lnSpc>
                        <a:spcAft>
                          <a:spcPts val="0"/>
                        </a:spcAft>
                      </a:pPr>
                      <a:r>
                        <a:rPr lang="fr-FR" sz="1000" kern="1200" dirty="0">
                          <a:solidFill>
                            <a:schemeClr val="dk1"/>
                          </a:solidFill>
                          <a:effectLst/>
                          <a:latin typeface="+mn-lt"/>
                          <a:ea typeface="+mn-ea"/>
                          <a:cs typeface="+mn-cs"/>
                        </a:rPr>
                        <a:t>25 % du </a:t>
                      </a:r>
                      <a:r>
                        <a:rPr lang="fr-FR" sz="1000" dirty="0">
                          <a:effectLst/>
                        </a:rPr>
                        <a:t>niveau de prise en charge</a:t>
                      </a:r>
                      <a:endParaRPr lang="fr-FR" sz="1000" kern="1200" dirty="0">
                        <a:solidFill>
                          <a:schemeClr val="dk1"/>
                        </a:solidFill>
                        <a:effectLst/>
                        <a:latin typeface="+mn-lt"/>
                        <a:ea typeface="+mn-ea"/>
                        <a:cs typeface="+mn-cs"/>
                      </a:endParaRPr>
                    </a:p>
                    <a:p>
                      <a:pPr>
                        <a:lnSpc>
                          <a:spcPct val="115000"/>
                        </a:lnSpc>
                        <a:spcAft>
                          <a:spcPts val="0"/>
                        </a:spcAft>
                      </a:pPr>
                      <a:r>
                        <a:rPr lang="fr-FR" sz="1000" kern="1200" dirty="0">
                          <a:solidFill>
                            <a:schemeClr val="dk1"/>
                          </a:solidFill>
                          <a:effectLst/>
                          <a:latin typeface="+mn-lt"/>
                          <a:ea typeface="+mn-ea"/>
                          <a:cs typeface="+mn-cs"/>
                        </a:rPr>
                        <a:t>Frais de restauration et d’hébergement pour les mois précédents (si concerné)</a:t>
                      </a:r>
                    </a:p>
                    <a:p>
                      <a:pPr>
                        <a:lnSpc>
                          <a:spcPct val="115000"/>
                        </a:lnSpc>
                        <a:spcAft>
                          <a:spcPts val="0"/>
                        </a:spcAft>
                      </a:pPr>
                      <a:r>
                        <a:rPr lang="fr-FR" sz="1000" kern="1200" dirty="0">
                          <a:solidFill>
                            <a:schemeClr val="dk1"/>
                          </a:solidFill>
                          <a:effectLst/>
                          <a:latin typeface="+mn-lt"/>
                          <a:ea typeface="+mn-ea"/>
                          <a:cs typeface="+mn-cs"/>
                        </a:rPr>
                        <a:t>Forfait mobilité européenne ou internationale (si concerné)</a:t>
                      </a:r>
                    </a:p>
                    <a:p>
                      <a:pPr>
                        <a:lnSpc>
                          <a:spcPct val="115000"/>
                        </a:lnSpc>
                        <a:spcAft>
                          <a:spcPts val="0"/>
                        </a:spcAft>
                      </a:pPr>
                      <a:r>
                        <a:rPr lang="fr-FR" sz="1000" kern="1200" dirty="0">
                          <a:solidFill>
                            <a:schemeClr val="dk1"/>
                          </a:solidFill>
                          <a:effectLst/>
                          <a:latin typeface="+mn-lt"/>
                          <a:ea typeface="+mn-ea"/>
                          <a:cs typeface="+mn-cs"/>
                        </a:rPr>
                        <a:t>Forfait 1er équipement (si concerné et pas déjà facturé)</a:t>
                      </a:r>
                    </a:p>
                  </a:txBody>
                  <a:tcPr marL="68580" marR="68580" marT="0" marB="0"/>
                </a:tc>
                <a:tc>
                  <a:txBody>
                    <a:bodyPr/>
                    <a:lstStyle/>
                    <a:p>
                      <a:pPr algn="ctr">
                        <a:lnSpc>
                          <a:spcPct val="115000"/>
                        </a:lnSpc>
                        <a:spcAft>
                          <a:spcPts val="0"/>
                        </a:spcAft>
                      </a:pPr>
                      <a:r>
                        <a:rPr lang="fr-FR" sz="1000" kern="1200" dirty="0">
                          <a:solidFill>
                            <a:schemeClr val="dk1"/>
                          </a:solidFill>
                          <a:effectLst/>
                          <a:latin typeface="+mn-lt"/>
                          <a:ea typeface="+mn-ea"/>
                          <a:cs typeface="+mn-cs"/>
                        </a:rPr>
                        <a:t>OUI pour les mois du premier acompte</a:t>
                      </a:r>
                    </a:p>
                  </a:txBody>
                  <a:tcPr marL="68580" marR="68580" marT="0" marB="0"/>
                </a:tc>
                <a:extLst>
                  <a:ext uri="{0D108BD9-81ED-4DB2-BD59-A6C34878D82A}">
                    <a16:rowId xmlns:a16="http://schemas.microsoft.com/office/drawing/2014/main" val="10003"/>
                  </a:ext>
                </a:extLst>
              </a:tr>
              <a:tr h="0">
                <a:tc>
                  <a:txBody>
                    <a:bodyPr/>
                    <a:lstStyle/>
                    <a:p>
                      <a:pPr>
                        <a:lnSpc>
                          <a:spcPct val="115000"/>
                        </a:lnSpc>
                        <a:spcAft>
                          <a:spcPts val="0"/>
                        </a:spcAft>
                      </a:pPr>
                      <a:r>
                        <a:rPr lang="fr-FR" sz="1000" dirty="0">
                          <a:effectLst/>
                        </a:rPr>
                        <a:t>Au 10</a:t>
                      </a:r>
                      <a:r>
                        <a:rPr lang="fr-FR" sz="1000" baseline="30000" dirty="0">
                          <a:effectLst/>
                        </a:rPr>
                        <a:t>ème</a:t>
                      </a:r>
                      <a:r>
                        <a:rPr lang="fr-FR" sz="1000" dirty="0">
                          <a:effectLst/>
                        </a:rPr>
                        <a:t> mois, envoyer la facture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dirty="0">
                          <a:effectLst/>
                        </a:rPr>
                        <a:t>Solde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755934" rtl="0" eaLnBrk="1" fontAlgn="auto" latinLnBrk="0" hangingPunct="1">
                        <a:lnSpc>
                          <a:spcPct val="115000"/>
                        </a:lnSpc>
                        <a:spcBef>
                          <a:spcPts val="0"/>
                        </a:spcBef>
                        <a:spcAft>
                          <a:spcPts val="0"/>
                        </a:spcAft>
                        <a:buClrTx/>
                        <a:buSzTx/>
                        <a:buFontTx/>
                        <a:buNone/>
                        <a:tabLst/>
                        <a:defRPr/>
                      </a:pPr>
                      <a:r>
                        <a:rPr lang="fr-FR" sz="1000" dirty="0">
                          <a:effectLst/>
                        </a:rPr>
                        <a:t>25 % du niveau de prise en charge </a:t>
                      </a:r>
                    </a:p>
                    <a:p>
                      <a:pPr marL="0" marR="0" lvl="0" indent="0" algn="l" defTabSz="755934" rtl="0" eaLnBrk="1" fontAlgn="auto" latinLnBrk="0" hangingPunct="1">
                        <a:lnSpc>
                          <a:spcPct val="115000"/>
                        </a:lnSpc>
                        <a:spcBef>
                          <a:spcPts val="0"/>
                        </a:spcBef>
                        <a:spcAft>
                          <a:spcPts val="0"/>
                        </a:spcAft>
                        <a:buClrTx/>
                        <a:buSzTx/>
                        <a:buFontTx/>
                        <a:buNone/>
                        <a:tabLst/>
                        <a:defRPr/>
                      </a:pPr>
                      <a:r>
                        <a:rPr lang="fr-FR" sz="1000" dirty="0">
                          <a:effectLst/>
                        </a:rPr>
                        <a:t>Frais de restauration et d’hébergement pour les  mois précédents (si concerné)</a:t>
                      </a:r>
                    </a:p>
                    <a:p>
                      <a:pPr>
                        <a:lnSpc>
                          <a:spcPct val="115000"/>
                        </a:lnSpc>
                        <a:spcAft>
                          <a:spcPts val="0"/>
                        </a:spcAft>
                      </a:pPr>
                      <a:r>
                        <a:rPr lang="fr-FR" sz="1000" dirty="0">
                          <a:effectLst/>
                        </a:rPr>
                        <a:t>Forfait mobilité européenne ou internationale (si concerné et pas déjà facturé)</a:t>
                      </a:r>
                    </a:p>
                    <a:p>
                      <a:pPr>
                        <a:lnSpc>
                          <a:spcPct val="115000"/>
                        </a:lnSpc>
                        <a:spcAft>
                          <a:spcPts val="0"/>
                        </a:spcAft>
                      </a:pPr>
                      <a:r>
                        <a:rPr lang="fr-FR" sz="1000" dirty="0">
                          <a:effectLst/>
                        </a:rPr>
                        <a:t>Forfait 1</a:t>
                      </a:r>
                      <a:r>
                        <a:rPr lang="fr-FR" sz="1000" baseline="30000" dirty="0">
                          <a:effectLst/>
                        </a:rPr>
                        <a:t>er</a:t>
                      </a:r>
                      <a:r>
                        <a:rPr lang="fr-FR" sz="1000" dirty="0">
                          <a:effectLst/>
                        </a:rPr>
                        <a:t> équipement </a:t>
                      </a:r>
                      <a:r>
                        <a:rPr lang="fr-FR" sz="1000" kern="1200" dirty="0">
                          <a:solidFill>
                            <a:schemeClr val="dk1"/>
                          </a:solidFill>
                          <a:effectLst/>
                          <a:latin typeface="+mn-lt"/>
                          <a:ea typeface="+mn-ea"/>
                          <a:cs typeface="+mn-cs"/>
                        </a:rPr>
                        <a:t>(si concerné et</a:t>
                      </a:r>
                      <a:r>
                        <a:rPr lang="fr-FR" sz="1000" dirty="0">
                          <a:effectLst/>
                        </a:rPr>
                        <a:t> pas déjà facturé)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1000" kern="1200" dirty="0">
                          <a:solidFill>
                            <a:schemeClr val="dk1"/>
                          </a:solidFill>
                          <a:effectLst/>
                          <a:latin typeface="+mn-lt"/>
                          <a:ea typeface="+mn-ea"/>
                          <a:cs typeface="+mn-cs"/>
                        </a:rPr>
                        <a:t>OUI pour les mois du deuxième acompte</a:t>
                      </a:r>
                    </a:p>
                  </a:txBody>
                  <a:tcPr marL="68580" marR="68580" marT="0" marB="0"/>
                </a:tc>
                <a:extLst>
                  <a:ext uri="{0D108BD9-81ED-4DB2-BD59-A6C34878D82A}">
                    <a16:rowId xmlns:a16="http://schemas.microsoft.com/office/drawing/2014/main" val="10004"/>
                  </a:ext>
                </a:extLst>
              </a:tr>
              <a:tr h="0">
                <a:tc>
                  <a:txBody>
                    <a:bodyPr/>
                    <a:lstStyle/>
                    <a:p>
                      <a:pP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A l’issue du contrat</a:t>
                      </a:r>
                    </a:p>
                  </a:txBody>
                  <a:tcPr marL="68580" marR="68580" marT="0" marB="0">
                    <a:solidFill>
                      <a:srgbClr val="00AEBD"/>
                    </a:solidFill>
                  </a:tcPr>
                </a:tc>
                <a:tc>
                  <a:txBody>
                    <a:bodyPr/>
                    <a:lstStyle/>
                    <a:p>
                      <a:pPr algn="ct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Reliquat</a:t>
                      </a:r>
                      <a:r>
                        <a:rPr lang="fr-FR" sz="1000" baseline="0" dirty="0">
                          <a:effectLst/>
                          <a:latin typeface="Calibri" panose="020F0502020204030204" pitchFamily="34" charset="0"/>
                          <a:ea typeface="Calibri" panose="020F0502020204030204" pitchFamily="34" charset="0"/>
                          <a:cs typeface="Times New Roman" panose="02020603050405020304" pitchFamily="18" charset="0"/>
                        </a:rPr>
                        <a:t> des frais annexes si concerné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1000" dirty="0">
                          <a:effectLst/>
                        </a:rPr>
                        <a:t>Frais de restauration et d’hébergement pour les  mois précédents (si concerné)</a:t>
                      </a:r>
                    </a:p>
                    <a:p>
                      <a:pPr>
                        <a:lnSpc>
                          <a:spcPct val="115000"/>
                        </a:lnSpc>
                        <a:spcAft>
                          <a:spcPts val="0"/>
                        </a:spcAft>
                      </a:pPr>
                      <a:r>
                        <a:rPr lang="fr-FR" sz="1000" dirty="0">
                          <a:effectLst/>
                        </a:rPr>
                        <a:t>Forfait mobilité européenne ou internationale (</a:t>
                      </a:r>
                      <a:r>
                        <a:rPr lang="fr-FR" sz="1000" kern="1200" dirty="0">
                          <a:solidFill>
                            <a:schemeClr val="dk1"/>
                          </a:solidFill>
                          <a:effectLst/>
                          <a:latin typeface="+mn-lt"/>
                          <a:ea typeface="+mn-ea"/>
                          <a:cs typeface="+mn-cs"/>
                        </a:rPr>
                        <a:t>si concerné et</a:t>
                      </a:r>
                      <a:r>
                        <a:rPr lang="fr-FR" sz="1000" dirty="0">
                          <a:effectLst/>
                        </a:rPr>
                        <a:t> pas déjà facturé)</a:t>
                      </a:r>
                    </a:p>
                    <a:p>
                      <a:pPr>
                        <a:lnSpc>
                          <a:spcPct val="115000"/>
                        </a:lnSpc>
                        <a:spcAft>
                          <a:spcPts val="0"/>
                        </a:spcAft>
                      </a:pPr>
                      <a:r>
                        <a:rPr lang="fr-FR" sz="1000" dirty="0">
                          <a:effectLst/>
                        </a:rPr>
                        <a:t>Forfait 1</a:t>
                      </a:r>
                      <a:r>
                        <a:rPr lang="fr-FR" sz="1000" baseline="30000" dirty="0">
                          <a:effectLst/>
                        </a:rPr>
                        <a:t>er</a:t>
                      </a:r>
                      <a:r>
                        <a:rPr lang="fr-FR" sz="1000" dirty="0">
                          <a:effectLst/>
                        </a:rPr>
                        <a:t> équipement (</a:t>
                      </a:r>
                      <a:r>
                        <a:rPr lang="fr-FR" sz="1000" kern="1200" dirty="0">
                          <a:solidFill>
                            <a:schemeClr val="dk1"/>
                          </a:solidFill>
                          <a:effectLst/>
                          <a:latin typeface="+mn-lt"/>
                          <a:ea typeface="+mn-ea"/>
                          <a:cs typeface="+mn-cs"/>
                        </a:rPr>
                        <a:t>si concerné et</a:t>
                      </a:r>
                      <a:r>
                        <a:rPr lang="fr-FR" sz="1000" dirty="0">
                          <a:effectLst/>
                        </a:rPr>
                        <a:t> pas déjà facturé)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1000" kern="1200" dirty="0">
                          <a:solidFill>
                            <a:schemeClr val="dk1"/>
                          </a:solidFill>
                          <a:effectLst/>
                          <a:latin typeface="+mn-lt"/>
                          <a:ea typeface="+mn-ea"/>
                          <a:cs typeface="+mn-cs"/>
                        </a:rPr>
                        <a:t>OUI pour les mois du dernier acompte</a:t>
                      </a:r>
                    </a:p>
                  </a:txBody>
                  <a:tcPr marL="68580" marR="68580" marT="0" marB="0"/>
                </a:tc>
                <a:extLst>
                  <a:ext uri="{0D108BD9-81ED-4DB2-BD59-A6C34878D82A}">
                    <a16:rowId xmlns:a16="http://schemas.microsoft.com/office/drawing/2014/main" val="10005"/>
                  </a:ext>
                </a:extLst>
              </a:tr>
            </a:tbl>
          </a:graphicData>
        </a:graphic>
      </p:graphicFrame>
      <p:pic>
        <p:nvPicPr>
          <p:cNvPr id="2" name="Image 1">
            <a:extLst>
              <a:ext uri="{FF2B5EF4-FFF2-40B4-BE49-F238E27FC236}">
                <a16:creationId xmlns:a16="http://schemas.microsoft.com/office/drawing/2014/main" id="{29538B10-210E-483F-83C8-2CD9BD4242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 y="-12691"/>
            <a:ext cx="7558222" cy="1651376"/>
          </a:xfrm>
          <a:prstGeom prst="rect">
            <a:avLst/>
          </a:prstGeom>
        </p:spPr>
      </p:pic>
      <p:pic>
        <p:nvPicPr>
          <p:cNvPr id="3" name="Image 2">
            <a:extLst>
              <a:ext uri="{FF2B5EF4-FFF2-40B4-BE49-F238E27FC236}">
                <a16:creationId xmlns:a16="http://schemas.microsoft.com/office/drawing/2014/main" id="{850AB1DB-13A4-4065-AC5A-1E07B55847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18" y="180706"/>
            <a:ext cx="1236371" cy="991166"/>
          </a:xfrm>
          <a:prstGeom prst="rect">
            <a:avLst/>
          </a:prstGeom>
        </p:spPr>
      </p:pic>
      <p:sp>
        <p:nvSpPr>
          <p:cNvPr id="5" name="ZoneTexte 4">
            <a:extLst>
              <a:ext uri="{FF2B5EF4-FFF2-40B4-BE49-F238E27FC236}">
                <a16:creationId xmlns:a16="http://schemas.microsoft.com/office/drawing/2014/main" id="{0DAED082-3864-447E-808B-0B6F41D80FA8}"/>
              </a:ext>
            </a:extLst>
          </p:cNvPr>
          <p:cNvSpPr txBox="1"/>
          <p:nvPr/>
        </p:nvSpPr>
        <p:spPr>
          <a:xfrm>
            <a:off x="2884869" y="274962"/>
            <a:ext cx="4311800" cy="1015663"/>
          </a:xfrm>
          <a:prstGeom prst="rect">
            <a:avLst/>
          </a:prstGeom>
          <a:noFill/>
        </p:spPr>
        <p:txBody>
          <a:bodyPr wrap="square" rtlCol="0">
            <a:spAutoFit/>
          </a:bodyPr>
          <a:lstStyle/>
          <a:p>
            <a:r>
              <a:rPr lang="fr-FR" sz="3000" b="1" dirty="0">
                <a:solidFill>
                  <a:schemeClr val="bg1"/>
                </a:solidFill>
                <a:latin typeface="Arial" panose="020B0604020202020204" pitchFamily="34" charset="0"/>
                <a:cs typeface="Arial" panose="020B0604020202020204" pitchFamily="34" charset="0"/>
              </a:rPr>
              <a:t>Cas particuliers et échéanciers</a:t>
            </a:r>
          </a:p>
        </p:txBody>
      </p:sp>
      <p:sp>
        <p:nvSpPr>
          <p:cNvPr id="9" name="Rectangle 8">
            <a:extLst>
              <a:ext uri="{FF2B5EF4-FFF2-40B4-BE49-F238E27FC236}">
                <a16:creationId xmlns:a16="http://schemas.microsoft.com/office/drawing/2014/main" id="{12695D29-E2C6-44FB-915E-A577DAD3C225}"/>
              </a:ext>
            </a:extLst>
          </p:cNvPr>
          <p:cNvSpPr/>
          <p:nvPr/>
        </p:nvSpPr>
        <p:spPr>
          <a:xfrm>
            <a:off x="428625" y="1915724"/>
            <a:ext cx="6708813" cy="8371839"/>
          </a:xfrm>
          <a:prstGeom prst="rect">
            <a:avLst/>
          </a:prstGeom>
          <a:noFill/>
          <a:ln>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solidFill>
                <a:schemeClr val="tx1"/>
              </a:solidFill>
            </a:endParaRPr>
          </a:p>
        </p:txBody>
      </p:sp>
    </p:spTree>
    <p:extLst>
      <p:ext uri="{BB962C8B-B14F-4D97-AF65-F5344CB8AC3E}">
        <p14:creationId xmlns:p14="http://schemas.microsoft.com/office/powerpoint/2010/main" val="91342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55" y="9306223"/>
            <a:ext cx="421453" cy="421453"/>
          </a:xfrm>
          <a:prstGeom prst="rect">
            <a:avLst/>
          </a:prstGeom>
        </p:spPr>
      </p:pic>
      <p:sp>
        <p:nvSpPr>
          <p:cNvPr id="6" name="Rectangle 5"/>
          <p:cNvSpPr/>
          <p:nvPr/>
        </p:nvSpPr>
        <p:spPr>
          <a:xfrm>
            <a:off x="428625" y="1985816"/>
            <a:ext cx="6676728" cy="8032968"/>
          </a:xfrm>
          <a:prstGeom prst="rect">
            <a:avLst/>
          </a:prstGeom>
        </p:spPr>
        <p:txBody>
          <a:bodyPr wrap="square">
            <a:spAutoFit/>
          </a:bodyPr>
          <a:lstStyle/>
          <a:p>
            <a:r>
              <a:rPr lang="fr-FR" sz="1200" b="1" dirty="0"/>
              <a:t> </a:t>
            </a:r>
            <a:r>
              <a:rPr lang="fr-FR" sz="1200" b="1" u="sng" dirty="0"/>
              <a:t>Pour les contrats d’une durée supérieure à 1 an la facturation doit être établie comme suit  :</a:t>
            </a:r>
          </a:p>
          <a:p>
            <a:endParaRPr lang="fr-FR" sz="1200" u="sng" dirty="0"/>
          </a:p>
          <a:p>
            <a:endParaRPr lang="fr-FR" sz="1200" u="sng" dirty="0"/>
          </a:p>
          <a:p>
            <a:endParaRPr lang="fr-FR" sz="1200" u="sng" dirty="0"/>
          </a:p>
          <a:p>
            <a:endParaRPr lang="fr-FR" sz="1200" u="sng" dirty="0"/>
          </a:p>
          <a:p>
            <a:endParaRPr lang="fr-FR" sz="1200" u="sng" dirty="0"/>
          </a:p>
          <a:p>
            <a:endParaRPr lang="fr-FR" sz="1200" u="sng" dirty="0"/>
          </a:p>
          <a:p>
            <a:endParaRPr lang="fr-FR" sz="1200" u="sng" dirty="0"/>
          </a:p>
          <a:p>
            <a:endParaRPr lang="fr-FR" sz="1200" u="sng" dirty="0"/>
          </a:p>
          <a:p>
            <a:endParaRPr lang="fr-FR" sz="1200" u="sng" dirty="0"/>
          </a:p>
          <a:p>
            <a:endParaRPr lang="fr-FR" sz="1200" u="sng" dirty="0"/>
          </a:p>
          <a:p>
            <a:endParaRPr lang="fr-FR" sz="1200" u="sng" dirty="0"/>
          </a:p>
          <a:p>
            <a:endParaRPr lang="fr-FR" sz="1200" u="sng" dirty="0"/>
          </a:p>
          <a:p>
            <a:endParaRPr lang="fr-FR" sz="1200" u="sng" dirty="0"/>
          </a:p>
          <a:p>
            <a:endParaRPr lang="fr-FR" sz="1200" u="sng" dirty="0"/>
          </a:p>
          <a:p>
            <a:endParaRPr lang="fr-FR" sz="1200" u="sng"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endParaRPr lang="fr-FR" sz="1200" dirty="0"/>
          </a:p>
          <a:p>
            <a:r>
              <a:rPr lang="fr-FR" sz="1200" dirty="0"/>
              <a:t> </a:t>
            </a:r>
          </a:p>
          <a:p>
            <a:pPr marL="180975" lvl="0"/>
            <a:endParaRPr lang="fr-FR" sz="1200" dirty="0"/>
          </a:p>
        </p:txBody>
      </p:sp>
      <p:graphicFrame>
        <p:nvGraphicFramePr>
          <p:cNvPr id="10" name="Tableau 9"/>
          <p:cNvGraphicFramePr>
            <a:graphicFrameLocks noGrp="1"/>
          </p:cNvGraphicFramePr>
          <p:nvPr>
            <p:extLst>
              <p:ext uri="{D42A27DB-BD31-4B8C-83A1-F6EECF244321}">
                <p14:modId xmlns:p14="http://schemas.microsoft.com/office/powerpoint/2010/main" val="3332854058"/>
              </p:ext>
            </p:extLst>
          </p:nvPr>
        </p:nvGraphicFramePr>
        <p:xfrm>
          <a:off x="422237" y="2357136"/>
          <a:ext cx="6708813" cy="8084501"/>
        </p:xfrm>
        <a:graphic>
          <a:graphicData uri="http://schemas.openxmlformats.org/drawingml/2006/table">
            <a:tbl>
              <a:tblPr firstRow="1" firstCol="1" bandRow="1">
                <a:tableStyleId>{5C22544A-7EE6-4342-B048-85BDC9FD1C3A}</a:tableStyleId>
              </a:tblPr>
              <a:tblGrid>
                <a:gridCol w="1201221">
                  <a:extLst>
                    <a:ext uri="{9D8B030D-6E8A-4147-A177-3AD203B41FA5}">
                      <a16:colId xmlns:a16="http://schemas.microsoft.com/office/drawing/2014/main" val="20000"/>
                    </a:ext>
                  </a:extLst>
                </a:gridCol>
                <a:gridCol w="651973">
                  <a:extLst>
                    <a:ext uri="{9D8B030D-6E8A-4147-A177-3AD203B41FA5}">
                      <a16:colId xmlns:a16="http://schemas.microsoft.com/office/drawing/2014/main" val="20001"/>
                    </a:ext>
                  </a:extLst>
                </a:gridCol>
                <a:gridCol w="3938190">
                  <a:extLst>
                    <a:ext uri="{9D8B030D-6E8A-4147-A177-3AD203B41FA5}">
                      <a16:colId xmlns:a16="http://schemas.microsoft.com/office/drawing/2014/main" val="20002"/>
                    </a:ext>
                  </a:extLst>
                </a:gridCol>
                <a:gridCol w="917429">
                  <a:extLst>
                    <a:ext uri="{9D8B030D-6E8A-4147-A177-3AD203B41FA5}">
                      <a16:colId xmlns:a16="http://schemas.microsoft.com/office/drawing/2014/main" val="20003"/>
                    </a:ext>
                  </a:extLst>
                </a:gridCol>
              </a:tblGrid>
              <a:tr h="339044">
                <a:tc gridSpan="3">
                  <a:txBody>
                    <a:bodyPr/>
                    <a:lstStyle/>
                    <a:p>
                      <a:pPr algn="ctr">
                        <a:lnSpc>
                          <a:spcPct val="115000"/>
                        </a:lnSpc>
                        <a:spcAft>
                          <a:spcPts val="0"/>
                        </a:spcAft>
                      </a:pPr>
                      <a:r>
                        <a:rPr lang="fr-FR" sz="1000" dirty="0">
                          <a:effectLst/>
                        </a:rPr>
                        <a:t>CONTRAT SUPERIEUR</a:t>
                      </a:r>
                      <a:r>
                        <a:rPr lang="fr-FR" sz="1000" baseline="0" dirty="0">
                          <a:effectLst/>
                        </a:rPr>
                        <a:t> </a:t>
                      </a:r>
                      <a:r>
                        <a:rPr lang="fr-FR" sz="1000" dirty="0">
                          <a:effectLst/>
                        </a:rPr>
                        <a:t>A UN AN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hMerge="1">
                  <a:txBody>
                    <a:bodyPr/>
                    <a:lstStyle/>
                    <a:p>
                      <a:endParaRPr lang="fr-FR"/>
                    </a:p>
                  </a:txBody>
                  <a:tcPr/>
                </a:tc>
                <a:tc hMerge="1">
                  <a:txBody>
                    <a:bodyPr/>
                    <a:lstStyle/>
                    <a:p>
                      <a:endParaRPr lang="fr-FR"/>
                    </a:p>
                  </a:txBody>
                  <a:tcPr/>
                </a:tc>
                <a:tc>
                  <a:txBody>
                    <a:bodyPr/>
                    <a:lstStyle/>
                    <a:p>
                      <a:pPr algn="ct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Certificat de réalisation</a:t>
                      </a:r>
                    </a:p>
                  </a:txBody>
                  <a:tcPr marL="68580" marR="68580" marT="0" marB="0">
                    <a:solidFill>
                      <a:srgbClr val="00AEBD"/>
                    </a:solidFill>
                  </a:tcPr>
                </a:tc>
                <a:extLst>
                  <a:ext uri="{0D108BD9-81ED-4DB2-BD59-A6C34878D82A}">
                    <a16:rowId xmlns:a16="http://schemas.microsoft.com/office/drawing/2014/main" val="10000"/>
                  </a:ext>
                </a:extLst>
              </a:tr>
              <a:tr h="164397">
                <a:tc>
                  <a:txBody>
                    <a:bodyPr/>
                    <a:lstStyle/>
                    <a:p>
                      <a:pPr>
                        <a:lnSpc>
                          <a:spcPct val="115000"/>
                        </a:lnSpc>
                        <a:spcAft>
                          <a:spcPts val="0"/>
                        </a:spcAft>
                      </a:pPr>
                      <a:r>
                        <a:rPr lang="fr-FR" sz="100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nSpc>
                          <a:spcPct val="115000"/>
                        </a:lnSpc>
                        <a:spcAft>
                          <a:spcPts val="0"/>
                        </a:spcAft>
                      </a:pPr>
                      <a:r>
                        <a:rPr lang="fr-FR" sz="1000" dirty="0">
                          <a:effectLst/>
                        </a:rPr>
                        <a:t>Acompte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1000">
                          <a:effectLst/>
                        </a:rPr>
                        <a:t>Montant</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88339">
                <a:tc>
                  <a:txBody>
                    <a:bodyPr/>
                    <a:lstStyle/>
                    <a:p>
                      <a:pPr>
                        <a:lnSpc>
                          <a:spcPct val="115000"/>
                        </a:lnSpc>
                        <a:spcAft>
                          <a:spcPts val="0"/>
                        </a:spcAft>
                      </a:pPr>
                      <a:r>
                        <a:rPr lang="fr-FR" sz="1000" dirty="0">
                          <a:effectLst/>
                        </a:rPr>
                        <a:t>A réception de la notification de l’accord, envoyer la facture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a:effectLst/>
                        </a:rPr>
                        <a:t>1</a:t>
                      </a:r>
                      <a:r>
                        <a:rPr lang="fr-FR" sz="1000" baseline="30000">
                          <a:effectLst/>
                        </a:rPr>
                        <a:t>er</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1000" dirty="0">
                          <a:effectLst/>
                        </a:rPr>
                        <a:t>50 % du niveau de prise en charge</a:t>
                      </a:r>
                    </a:p>
                    <a:p>
                      <a:pPr>
                        <a:lnSpc>
                          <a:spcPct val="115000"/>
                        </a:lnSpc>
                        <a:spcAft>
                          <a:spcPts val="0"/>
                        </a:spcAft>
                      </a:pPr>
                      <a:r>
                        <a:rPr lang="fr-FR" sz="1000" dirty="0">
                          <a:effectLst/>
                        </a:rPr>
                        <a:t>Forfait 1</a:t>
                      </a:r>
                      <a:r>
                        <a:rPr lang="fr-FR" sz="1000" baseline="30000" dirty="0">
                          <a:effectLst/>
                        </a:rPr>
                        <a:t>er</a:t>
                      </a:r>
                      <a:r>
                        <a:rPr lang="fr-FR" sz="1000" dirty="0">
                          <a:effectLst/>
                        </a:rPr>
                        <a:t> équipement (si concerné)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NON</a:t>
                      </a:r>
                    </a:p>
                  </a:txBody>
                  <a:tcPr marL="68580" marR="68580" marT="0" marB="0"/>
                </a:tc>
                <a:extLst>
                  <a:ext uri="{0D108BD9-81ED-4DB2-BD59-A6C34878D82A}">
                    <a16:rowId xmlns:a16="http://schemas.microsoft.com/office/drawing/2014/main" val="10002"/>
                  </a:ext>
                </a:extLst>
              </a:tr>
              <a:tr h="862987">
                <a:tc>
                  <a:txBody>
                    <a:bodyPr/>
                    <a:lstStyle/>
                    <a:p>
                      <a:pPr>
                        <a:lnSpc>
                          <a:spcPct val="115000"/>
                        </a:lnSpc>
                        <a:spcAft>
                          <a:spcPts val="0"/>
                        </a:spcAft>
                      </a:pPr>
                      <a:r>
                        <a:rPr lang="fr-FR" sz="1000" dirty="0">
                          <a:effectLst/>
                        </a:rPr>
                        <a:t>Au 7</a:t>
                      </a:r>
                      <a:r>
                        <a:rPr lang="fr-FR" sz="1000" baseline="30000" dirty="0">
                          <a:effectLst/>
                        </a:rPr>
                        <a:t>ème</a:t>
                      </a:r>
                      <a:r>
                        <a:rPr lang="fr-FR" sz="1000" dirty="0">
                          <a:effectLst/>
                        </a:rPr>
                        <a:t> mois, envoyer la facture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kern="1200" dirty="0">
                          <a:solidFill>
                            <a:schemeClr val="dk1"/>
                          </a:solidFill>
                          <a:effectLst/>
                          <a:latin typeface="+mn-lt"/>
                          <a:ea typeface="+mn-ea"/>
                          <a:cs typeface="+mn-cs"/>
                        </a:rPr>
                        <a:t>2</a:t>
                      </a:r>
                      <a:r>
                        <a:rPr lang="fr-FR" sz="1000" kern="1200" baseline="30000" dirty="0">
                          <a:solidFill>
                            <a:schemeClr val="dk1"/>
                          </a:solidFill>
                          <a:effectLst/>
                          <a:latin typeface="+mn-lt"/>
                          <a:ea typeface="+mn-ea"/>
                          <a:cs typeface="+mn-cs"/>
                        </a:rPr>
                        <a:t>ème</a:t>
                      </a:r>
                      <a:endParaRPr lang="fr-FR" sz="1000" kern="1200" dirty="0">
                        <a:solidFill>
                          <a:schemeClr val="dk1"/>
                        </a:solidFill>
                        <a:effectLst/>
                        <a:latin typeface="+mn-lt"/>
                        <a:ea typeface="+mn-ea"/>
                        <a:cs typeface="+mn-cs"/>
                      </a:endParaRPr>
                    </a:p>
                  </a:txBody>
                  <a:tcPr marL="68580" marR="68580" marT="0" marB="0"/>
                </a:tc>
                <a:tc>
                  <a:txBody>
                    <a:bodyPr/>
                    <a:lstStyle/>
                    <a:p>
                      <a:pPr>
                        <a:lnSpc>
                          <a:spcPct val="115000"/>
                        </a:lnSpc>
                        <a:spcAft>
                          <a:spcPts val="0"/>
                        </a:spcAft>
                      </a:pPr>
                      <a:r>
                        <a:rPr lang="fr-FR" sz="1000" kern="1200" dirty="0">
                          <a:solidFill>
                            <a:schemeClr val="dk1"/>
                          </a:solidFill>
                          <a:effectLst/>
                          <a:latin typeface="+mn-lt"/>
                          <a:ea typeface="+mn-ea"/>
                          <a:cs typeface="+mn-cs"/>
                        </a:rPr>
                        <a:t>25 % du coût annuel </a:t>
                      </a:r>
                    </a:p>
                    <a:p>
                      <a:pPr>
                        <a:lnSpc>
                          <a:spcPct val="115000"/>
                        </a:lnSpc>
                        <a:spcAft>
                          <a:spcPts val="0"/>
                        </a:spcAft>
                      </a:pPr>
                      <a:r>
                        <a:rPr lang="fr-FR" sz="1000" kern="1200" dirty="0">
                          <a:solidFill>
                            <a:schemeClr val="dk1"/>
                          </a:solidFill>
                          <a:effectLst/>
                          <a:latin typeface="+mn-lt"/>
                          <a:ea typeface="+mn-ea"/>
                          <a:cs typeface="+mn-cs"/>
                        </a:rPr>
                        <a:t>Frais de restauration et d’hébergement pour les mois précédents (si concerné)</a:t>
                      </a:r>
                    </a:p>
                    <a:p>
                      <a:pPr>
                        <a:lnSpc>
                          <a:spcPct val="115000"/>
                        </a:lnSpc>
                        <a:spcAft>
                          <a:spcPts val="0"/>
                        </a:spcAft>
                      </a:pPr>
                      <a:r>
                        <a:rPr lang="fr-FR" sz="1000" kern="1200" dirty="0">
                          <a:solidFill>
                            <a:schemeClr val="dk1"/>
                          </a:solidFill>
                          <a:effectLst/>
                          <a:latin typeface="+mn-lt"/>
                          <a:ea typeface="+mn-ea"/>
                          <a:cs typeface="+mn-cs"/>
                        </a:rPr>
                        <a:t>Forfait mobilité européenne ou internationale (si concerné)</a:t>
                      </a:r>
                    </a:p>
                    <a:p>
                      <a:pPr>
                        <a:lnSpc>
                          <a:spcPct val="115000"/>
                        </a:lnSpc>
                        <a:spcAft>
                          <a:spcPts val="0"/>
                        </a:spcAft>
                      </a:pPr>
                      <a:r>
                        <a:rPr lang="fr-FR" sz="1000" kern="1200" dirty="0">
                          <a:solidFill>
                            <a:schemeClr val="dk1"/>
                          </a:solidFill>
                          <a:effectLst/>
                          <a:latin typeface="+mn-lt"/>
                          <a:ea typeface="+mn-ea"/>
                          <a:cs typeface="+mn-cs"/>
                        </a:rPr>
                        <a:t>Forfait 1er équipement (si pas déjà facturé)</a:t>
                      </a:r>
                    </a:p>
                  </a:txBody>
                  <a:tcPr marL="68580" marR="68580" marT="0" marB="0"/>
                </a:tc>
                <a:tc>
                  <a:txBody>
                    <a:bodyPr/>
                    <a:lstStyle/>
                    <a:p>
                      <a:pPr algn="ctr">
                        <a:lnSpc>
                          <a:spcPct val="115000"/>
                        </a:lnSpc>
                        <a:spcAft>
                          <a:spcPts val="0"/>
                        </a:spcAft>
                      </a:pPr>
                      <a:r>
                        <a:rPr lang="fr-FR" sz="1000" kern="1200" dirty="0">
                          <a:solidFill>
                            <a:schemeClr val="dk1"/>
                          </a:solidFill>
                          <a:effectLst/>
                          <a:latin typeface="+mn-lt"/>
                          <a:ea typeface="+mn-ea"/>
                          <a:cs typeface="+mn-cs"/>
                        </a:rPr>
                        <a:t>OUI pour les mois du premier acompte</a:t>
                      </a:r>
                    </a:p>
                  </a:txBody>
                  <a:tcPr marL="68580" marR="68580" marT="0" marB="0"/>
                </a:tc>
                <a:extLst>
                  <a:ext uri="{0D108BD9-81ED-4DB2-BD59-A6C34878D82A}">
                    <a16:rowId xmlns:a16="http://schemas.microsoft.com/office/drawing/2014/main" val="10003"/>
                  </a:ext>
                </a:extLst>
              </a:tr>
              <a:tr h="862987">
                <a:tc>
                  <a:txBody>
                    <a:bodyPr/>
                    <a:lstStyle/>
                    <a:p>
                      <a:pPr>
                        <a:lnSpc>
                          <a:spcPct val="115000"/>
                        </a:lnSpc>
                        <a:spcAft>
                          <a:spcPts val="0"/>
                        </a:spcAft>
                      </a:pPr>
                      <a:endParaRPr lang="fr-FR" sz="1000" dirty="0">
                        <a:effectLst/>
                      </a:endParaRPr>
                    </a:p>
                    <a:p>
                      <a:pPr>
                        <a:lnSpc>
                          <a:spcPct val="115000"/>
                        </a:lnSpc>
                        <a:spcAft>
                          <a:spcPts val="0"/>
                        </a:spcAft>
                      </a:pPr>
                      <a:r>
                        <a:rPr lang="fr-FR" sz="1000" dirty="0">
                          <a:effectLst/>
                        </a:rPr>
                        <a:t>Au 10</a:t>
                      </a:r>
                      <a:r>
                        <a:rPr lang="fr-FR" sz="1000" baseline="30000" dirty="0">
                          <a:effectLst/>
                        </a:rPr>
                        <a:t>ème</a:t>
                      </a:r>
                      <a:r>
                        <a:rPr lang="fr-FR" sz="1000" dirty="0">
                          <a:effectLst/>
                        </a:rPr>
                        <a:t> mois, envoyer la facture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dirty="0">
                          <a:effectLst/>
                        </a:rPr>
                        <a:t>3</a:t>
                      </a:r>
                      <a:r>
                        <a:rPr lang="fr-FR" sz="1000" baseline="30000" dirty="0">
                          <a:effectLst/>
                        </a:rPr>
                        <a:t>ème</a:t>
                      </a:r>
                      <a:r>
                        <a:rPr lang="fr-FR" sz="1000" baseline="0" dirty="0">
                          <a:effectLst/>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755934" rtl="0" eaLnBrk="1" fontAlgn="auto" latinLnBrk="0" hangingPunct="1">
                        <a:lnSpc>
                          <a:spcPct val="115000"/>
                        </a:lnSpc>
                        <a:spcBef>
                          <a:spcPts val="0"/>
                        </a:spcBef>
                        <a:spcAft>
                          <a:spcPts val="0"/>
                        </a:spcAft>
                        <a:buClrTx/>
                        <a:buSzTx/>
                        <a:buFontTx/>
                        <a:buNone/>
                        <a:tabLst/>
                        <a:defRPr/>
                      </a:pPr>
                      <a:r>
                        <a:rPr lang="fr-FR" sz="1000" dirty="0">
                          <a:effectLst/>
                        </a:rPr>
                        <a:t>25 % du coût annuel </a:t>
                      </a:r>
                    </a:p>
                    <a:p>
                      <a:pPr marL="0" marR="0" lvl="0" indent="0" algn="l" defTabSz="755934" rtl="0" eaLnBrk="1" fontAlgn="auto" latinLnBrk="0" hangingPunct="1">
                        <a:lnSpc>
                          <a:spcPct val="115000"/>
                        </a:lnSpc>
                        <a:spcBef>
                          <a:spcPts val="0"/>
                        </a:spcBef>
                        <a:spcAft>
                          <a:spcPts val="0"/>
                        </a:spcAft>
                        <a:buClrTx/>
                        <a:buSzTx/>
                        <a:buFontTx/>
                        <a:buNone/>
                        <a:tabLst/>
                        <a:defRPr/>
                      </a:pPr>
                      <a:r>
                        <a:rPr lang="fr-FR" sz="1000" dirty="0">
                          <a:effectLst/>
                        </a:rPr>
                        <a:t>Frais de restauration et d’hébergement pour les  mois précédents (si concerné)</a:t>
                      </a:r>
                    </a:p>
                    <a:p>
                      <a:pPr>
                        <a:lnSpc>
                          <a:spcPct val="115000"/>
                        </a:lnSpc>
                        <a:spcAft>
                          <a:spcPts val="0"/>
                        </a:spcAft>
                      </a:pPr>
                      <a:r>
                        <a:rPr lang="fr-FR" sz="1000" dirty="0">
                          <a:effectLst/>
                        </a:rPr>
                        <a:t>Forfait mobilité européenne ou internationale (si concerné)</a:t>
                      </a:r>
                    </a:p>
                    <a:p>
                      <a:pPr>
                        <a:lnSpc>
                          <a:spcPct val="115000"/>
                        </a:lnSpc>
                        <a:spcAft>
                          <a:spcPts val="0"/>
                        </a:spcAft>
                      </a:pPr>
                      <a:r>
                        <a:rPr lang="fr-FR" sz="1000" dirty="0">
                          <a:effectLst/>
                        </a:rPr>
                        <a:t>Forfait 1</a:t>
                      </a:r>
                      <a:r>
                        <a:rPr lang="fr-FR" sz="1000" baseline="30000" dirty="0">
                          <a:effectLst/>
                        </a:rPr>
                        <a:t>er</a:t>
                      </a:r>
                      <a:r>
                        <a:rPr lang="fr-FR" sz="1000" dirty="0">
                          <a:effectLst/>
                        </a:rPr>
                        <a:t> équipement (si pas déjà facturé)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1000" kern="1200" dirty="0">
                          <a:solidFill>
                            <a:schemeClr val="dk1"/>
                          </a:solidFill>
                          <a:effectLst/>
                          <a:latin typeface="+mn-lt"/>
                          <a:ea typeface="+mn-ea"/>
                          <a:cs typeface="+mn-cs"/>
                        </a:rPr>
                        <a:t>OUI pour les mois du deuxième acompte</a:t>
                      </a:r>
                    </a:p>
                  </a:txBody>
                  <a:tcPr marL="68580" marR="68580" marT="0" marB="0"/>
                </a:tc>
                <a:extLst>
                  <a:ext uri="{0D108BD9-81ED-4DB2-BD59-A6C34878D82A}">
                    <a16:rowId xmlns:a16="http://schemas.microsoft.com/office/drawing/2014/main" val="10004"/>
                  </a:ext>
                </a:extLst>
              </a:tr>
              <a:tr h="1037634">
                <a:tc>
                  <a:txBody>
                    <a:bodyPr/>
                    <a:lstStyle/>
                    <a:p>
                      <a:pP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Au premier</a:t>
                      </a:r>
                      <a:r>
                        <a:rPr lang="fr-FR" sz="1000" baseline="0" dirty="0">
                          <a:effectLst/>
                          <a:latin typeface="Calibri" panose="020F0502020204030204" pitchFamily="34" charset="0"/>
                          <a:ea typeface="Calibri" panose="020F0502020204030204" pitchFamily="34" charset="0"/>
                          <a:cs typeface="Times New Roman" panose="02020603050405020304" pitchFamily="18" charset="0"/>
                        </a:rPr>
                        <a:t> mois de la deuxième année, envoyer la facture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4</a:t>
                      </a:r>
                      <a:r>
                        <a:rPr lang="fr-FR" sz="1000" baseline="30000" dirty="0">
                          <a:effectLst/>
                          <a:latin typeface="Calibri" panose="020F0502020204030204" pitchFamily="34" charset="0"/>
                          <a:ea typeface="Calibri" panose="020F0502020204030204" pitchFamily="34" charset="0"/>
                          <a:cs typeface="Times New Roman" panose="02020603050405020304" pitchFamily="18" charset="0"/>
                        </a:rPr>
                        <a:t>ème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1000" kern="1200" dirty="0">
                          <a:solidFill>
                            <a:schemeClr val="dk1"/>
                          </a:solidFill>
                          <a:effectLst/>
                          <a:latin typeface="+mn-lt"/>
                          <a:ea typeface="+mn-ea"/>
                          <a:cs typeface="+mn-cs"/>
                        </a:rPr>
                        <a:t>50 % du coût annuel </a:t>
                      </a:r>
                    </a:p>
                    <a:p>
                      <a:pPr>
                        <a:lnSpc>
                          <a:spcPct val="115000"/>
                        </a:lnSpc>
                        <a:spcAft>
                          <a:spcPts val="0"/>
                        </a:spcAft>
                      </a:pPr>
                      <a:r>
                        <a:rPr lang="fr-FR" sz="1000" kern="1200" dirty="0">
                          <a:solidFill>
                            <a:schemeClr val="dk1"/>
                          </a:solidFill>
                          <a:effectLst/>
                          <a:latin typeface="+mn-lt"/>
                          <a:ea typeface="+mn-ea"/>
                          <a:cs typeface="+mn-cs"/>
                        </a:rPr>
                        <a:t>Frais de restauration et d’hébergement pour les mois précédents (si concerné)</a:t>
                      </a:r>
                    </a:p>
                    <a:p>
                      <a:pPr>
                        <a:lnSpc>
                          <a:spcPct val="115000"/>
                        </a:lnSpc>
                        <a:spcAft>
                          <a:spcPts val="0"/>
                        </a:spcAft>
                      </a:pPr>
                      <a:r>
                        <a:rPr lang="fr-FR" sz="1000" kern="1200" dirty="0">
                          <a:solidFill>
                            <a:schemeClr val="dk1"/>
                          </a:solidFill>
                          <a:effectLst/>
                          <a:latin typeface="+mn-lt"/>
                          <a:ea typeface="+mn-ea"/>
                          <a:cs typeface="+mn-cs"/>
                        </a:rPr>
                        <a:t>Forfait mobilité européenne ou internationale (si concerné et pas déjà facturé)</a:t>
                      </a:r>
                    </a:p>
                    <a:p>
                      <a:pPr>
                        <a:lnSpc>
                          <a:spcPct val="115000"/>
                        </a:lnSpc>
                        <a:spcAft>
                          <a:spcPts val="0"/>
                        </a:spcAft>
                      </a:pPr>
                      <a:r>
                        <a:rPr lang="fr-FR" sz="1000" kern="1200" dirty="0">
                          <a:solidFill>
                            <a:schemeClr val="dk1"/>
                          </a:solidFill>
                          <a:effectLst/>
                          <a:latin typeface="+mn-lt"/>
                          <a:ea typeface="+mn-ea"/>
                          <a:cs typeface="+mn-cs"/>
                        </a:rPr>
                        <a:t>Forfait 1er équipement (si concerné et pas déjà facturé)</a:t>
                      </a:r>
                    </a:p>
                  </a:txBody>
                  <a:tcPr marL="68580" marR="68580" marT="0" marB="0"/>
                </a:tc>
                <a:tc>
                  <a:txBody>
                    <a:bodyPr/>
                    <a:lstStyle/>
                    <a:p>
                      <a:pPr algn="ctr">
                        <a:lnSpc>
                          <a:spcPct val="115000"/>
                        </a:lnSpc>
                        <a:spcAft>
                          <a:spcPts val="0"/>
                        </a:spcAft>
                      </a:pPr>
                      <a:r>
                        <a:rPr lang="fr-FR" sz="1000" kern="1200" dirty="0">
                          <a:solidFill>
                            <a:schemeClr val="dk1"/>
                          </a:solidFill>
                          <a:effectLst/>
                          <a:latin typeface="+mn-lt"/>
                          <a:ea typeface="+mn-ea"/>
                          <a:cs typeface="+mn-cs"/>
                        </a:rPr>
                        <a:t>OUI pour les mois du 3</a:t>
                      </a:r>
                      <a:r>
                        <a:rPr lang="fr-FR" sz="1000" kern="1200" baseline="30000" dirty="0">
                          <a:solidFill>
                            <a:schemeClr val="dk1"/>
                          </a:solidFill>
                          <a:effectLst/>
                          <a:latin typeface="+mn-lt"/>
                          <a:ea typeface="+mn-ea"/>
                          <a:cs typeface="+mn-cs"/>
                        </a:rPr>
                        <a:t>ème</a:t>
                      </a:r>
                      <a:r>
                        <a:rPr lang="fr-FR" sz="1000" kern="1200" baseline="0" dirty="0">
                          <a:solidFill>
                            <a:schemeClr val="dk1"/>
                          </a:solidFill>
                          <a:effectLst/>
                          <a:latin typeface="+mn-lt"/>
                          <a:ea typeface="+mn-ea"/>
                          <a:cs typeface="+mn-cs"/>
                        </a:rPr>
                        <a:t> </a:t>
                      </a:r>
                      <a:r>
                        <a:rPr lang="fr-FR" sz="1000" kern="1200" dirty="0">
                          <a:solidFill>
                            <a:schemeClr val="dk1"/>
                          </a:solidFill>
                          <a:effectLst/>
                          <a:latin typeface="+mn-lt"/>
                          <a:ea typeface="+mn-ea"/>
                          <a:cs typeface="+mn-cs"/>
                        </a:rPr>
                        <a:t>acompte de la première année</a:t>
                      </a:r>
                    </a:p>
                  </a:txBody>
                  <a:tcPr marL="68580" marR="68580" marT="0" marB="0"/>
                </a:tc>
                <a:extLst>
                  <a:ext uri="{0D108BD9-81ED-4DB2-BD59-A6C34878D82A}">
                    <a16:rowId xmlns:a16="http://schemas.microsoft.com/office/drawing/2014/main" val="10005"/>
                  </a:ext>
                </a:extLst>
              </a:tr>
              <a:tr h="1037634">
                <a:tc>
                  <a:txBody>
                    <a:bodyPr/>
                    <a:lstStyle/>
                    <a:p>
                      <a:pPr>
                        <a:lnSpc>
                          <a:spcPct val="115000"/>
                        </a:lnSpc>
                        <a:spcAft>
                          <a:spcPts val="0"/>
                        </a:spcAft>
                      </a:pPr>
                      <a:r>
                        <a:rPr lang="fr-FR" sz="1000" dirty="0">
                          <a:effectLst/>
                        </a:rPr>
                        <a:t>Au 7</a:t>
                      </a:r>
                      <a:r>
                        <a:rPr lang="fr-FR" sz="1000" baseline="30000" dirty="0">
                          <a:effectLst/>
                        </a:rPr>
                        <a:t>ème</a:t>
                      </a:r>
                      <a:r>
                        <a:rPr lang="fr-FR" sz="1000" dirty="0">
                          <a:effectLst/>
                        </a:rPr>
                        <a:t> mois de la deuxième année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5</a:t>
                      </a:r>
                      <a:r>
                        <a:rPr lang="fr-FR" sz="1000" baseline="30000" dirty="0">
                          <a:effectLst/>
                          <a:latin typeface="Calibri" panose="020F0502020204030204" pitchFamily="34" charset="0"/>
                          <a:ea typeface="Calibri" panose="020F0502020204030204" pitchFamily="34" charset="0"/>
                          <a:cs typeface="Times New Roman" panose="02020603050405020304" pitchFamily="18" charset="0"/>
                        </a:rPr>
                        <a:t>ème </a:t>
                      </a:r>
                      <a:r>
                        <a:rPr lang="fr-FR" sz="1000" kern="1200" dirty="0">
                          <a:solidFill>
                            <a:schemeClr val="dk1"/>
                          </a:solidFill>
                          <a:effectLst/>
                          <a:latin typeface="+mn-lt"/>
                          <a:ea typeface="+mn-ea"/>
                          <a:cs typeface="+mn-cs"/>
                        </a:rPr>
                        <a:t>ou solde</a:t>
                      </a:r>
                    </a:p>
                    <a:p>
                      <a:pPr algn="ctr">
                        <a:lnSpc>
                          <a:spcPct val="115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1000" kern="1200" dirty="0">
                          <a:solidFill>
                            <a:schemeClr val="dk1"/>
                          </a:solidFill>
                          <a:effectLst/>
                          <a:latin typeface="+mn-lt"/>
                          <a:ea typeface="+mn-ea"/>
                          <a:cs typeface="+mn-cs"/>
                        </a:rPr>
                        <a:t>25 % du coût annuel ou prorata des mois restants</a:t>
                      </a:r>
                    </a:p>
                    <a:p>
                      <a:pPr>
                        <a:lnSpc>
                          <a:spcPct val="115000"/>
                        </a:lnSpc>
                        <a:spcAft>
                          <a:spcPts val="0"/>
                        </a:spcAft>
                      </a:pPr>
                      <a:r>
                        <a:rPr lang="fr-FR" sz="1000" kern="1200" dirty="0">
                          <a:solidFill>
                            <a:schemeClr val="dk1"/>
                          </a:solidFill>
                          <a:effectLst/>
                          <a:latin typeface="+mn-lt"/>
                          <a:ea typeface="+mn-ea"/>
                          <a:cs typeface="+mn-cs"/>
                        </a:rPr>
                        <a:t>Frais de restauration et d’hébergement pour les mois précédents (si concerné)</a:t>
                      </a:r>
                    </a:p>
                    <a:p>
                      <a:pPr>
                        <a:lnSpc>
                          <a:spcPct val="115000"/>
                        </a:lnSpc>
                        <a:spcAft>
                          <a:spcPts val="0"/>
                        </a:spcAft>
                      </a:pPr>
                      <a:r>
                        <a:rPr lang="fr-FR" sz="1000" kern="1200" dirty="0">
                          <a:solidFill>
                            <a:schemeClr val="dk1"/>
                          </a:solidFill>
                          <a:effectLst/>
                          <a:latin typeface="+mn-lt"/>
                          <a:ea typeface="+mn-ea"/>
                          <a:cs typeface="+mn-cs"/>
                        </a:rPr>
                        <a:t>Forfait mobilité européenne ou internationale (si concerné et pas déjà facturé)</a:t>
                      </a:r>
                    </a:p>
                    <a:p>
                      <a:pPr>
                        <a:lnSpc>
                          <a:spcPct val="115000"/>
                        </a:lnSpc>
                        <a:spcAft>
                          <a:spcPts val="0"/>
                        </a:spcAft>
                      </a:pPr>
                      <a:r>
                        <a:rPr lang="fr-FR" sz="1000" kern="1200" dirty="0">
                          <a:solidFill>
                            <a:schemeClr val="dk1"/>
                          </a:solidFill>
                          <a:effectLst/>
                          <a:latin typeface="+mn-lt"/>
                          <a:ea typeface="+mn-ea"/>
                          <a:cs typeface="+mn-cs"/>
                        </a:rPr>
                        <a:t>Forfait 1er équipement (si concerné et pas déjà facturé)</a:t>
                      </a:r>
                    </a:p>
                  </a:txBody>
                  <a:tcPr marL="68580" marR="68580" marT="0" marB="0"/>
                </a:tc>
                <a:tc>
                  <a:txBody>
                    <a:bodyPr/>
                    <a:lstStyle/>
                    <a:p>
                      <a:pPr marL="0" marR="0" lvl="0" indent="0" algn="ctr" defTabSz="755934" rtl="0" eaLnBrk="1" fontAlgn="auto" latinLnBrk="0" hangingPunct="1">
                        <a:lnSpc>
                          <a:spcPct val="115000"/>
                        </a:lnSpc>
                        <a:spcBef>
                          <a:spcPts val="0"/>
                        </a:spcBef>
                        <a:spcAft>
                          <a:spcPts val="0"/>
                        </a:spcAft>
                        <a:buClrTx/>
                        <a:buSzTx/>
                        <a:buFontTx/>
                        <a:buNone/>
                        <a:tabLst/>
                        <a:defRPr/>
                      </a:pPr>
                      <a:r>
                        <a:rPr lang="fr-FR" sz="1000" kern="1200" dirty="0">
                          <a:solidFill>
                            <a:schemeClr val="dk1"/>
                          </a:solidFill>
                          <a:effectLst/>
                          <a:latin typeface="+mn-lt"/>
                          <a:ea typeface="+mn-ea"/>
                          <a:cs typeface="+mn-cs"/>
                        </a:rPr>
                        <a:t>OUI pour les mois du 4</a:t>
                      </a:r>
                      <a:r>
                        <a:rPr lang="fr-FR" sz="1000" kern="1200" baseline="30000" dirty="0">
                          <a:solidFill>
                            <a:schemeClr val="dk1"/>
                          </a:solidFill>
                          <a:effectLst/>
                          <a:latin typeface="+mn-lt"/>
                          <a:ea typeface="+mn-ea"/>
                          <a:cs typeface="+mn-cs"/>
                        </a:rPr>
                        <a:t>ème</a:t>
                      </a:r>
                      <a:r>
                        <a:rPr lang="fr-FR" sz="1000" kern="1200" baseline="0" dirty="0">
                          <a:solidFill>
                            <a:schemeClr val="dk1"/>
                          </a:solidFill>
                          <a:effectLst/>
                          <a:latin typeface="+mn-lt"/>
                          <a:ea typeface="+mn-ea"/>
                          <a:cs typeface="+mn-cs"/>
                        </a:rPr>
                        <a:t> </a:t>
                      </a:r>
                      <a:r>
                        <a:rPr lang="fr-FR" sz="1000" kern="1200" dirty="0">
                          <a:solidFill>
                            <a:schemeClr val="dk1"/>
                          </a:solidFill>
                          <a:effectLst/>
                          <a:latin typeface="+mn-lt"/>
                          <a:ea typeface="+mn-ea"/>
                          <a:cs typeface="+mn-cs"/>
                        </a:rPr>
                        <a:t>acompte de la deuxième</a:t>
                      </a:r>
                      <a:r>
                        <a:rPr lang="fr-FR" sz="1000" kern="1200" baseline="0" dirty="0">
                          <a:solidFill>
                            <a:schemeClr val="dk1"/>
                          </a:solidFill>
                          <a:effectLst/>
                          <a:latin typeface="+mn-lt"/>
                          <a:ea typeface="+mn-ea"/>
                          <a:cs typeface="+mn-cs"/>
                        </a:rPr>
                        <a:t> </a:t>
                      </a:r>
                      <a:r>
                        <a:rPr lang="fr-FR" sz="1000" kern="1200" dirty="0">
                          <a:solidFill>
                            <a:schemeClr val="dk1"/>
                          </a:solidFill>
                          <a:effectLst/>
                          <a:latin typeface="+mn-lt"/>
                          <a:ea typeface="+mn-ea"/>
                          <a:cs typeface="+mn-cs"/>
                        </a:rPr>
                        <a:t>année</a:t>
                      </a:r>
                    </a:p>
                    <a:p>
                      <a:pPr algn="ctr">
                        <a:lnSpc>
                          <a:spcPct val="115000"/>
                        </a:lnSpc>
                        <a:spcAft>
                          <a:spcPts val="0"/>
                        </a:spcAft>
                      </a:pPr>
                      <a:endParaRPr lang="fr-FR" sz="10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6"/>
                  </a:ext>
                </a:extLst>
              </a:tr>
              <a:tr h="1212282">
                <a:tc>
                  <a:txBody>
                    <a:bodyPr/>
                    <a:lstStyle/>
                    <a:p>
                      <a:pPr>
                        <a:lnSpc>
                          <a:spcPct val="115000"/>
                        </a:lnSpc>
                        <a:spcAft>
                          <a:spcPts val="0"/>
                        </a:spcAft>
                      </a:pPr>
                      <a:r>
                        <a:rPr lang="fr-FR" sz="1000" dirty="0">
                          <a:effectLst/>
                        </a:rPr>
                        <a:t>Au 10</a:t>
                      </a:r>
                      <a:r>
                        <a:rPr lang="fr-FR" sz="1000" baseline="30000" dirty="0">
                          <a:effectLst/>
                        </a:rPr>
                        <a:t>ème</a:t>
                      </a:r>
                      <a:r>
                        <a:rPr lang="fr-FR" sz="1000" dirty="0">
                          <a:effectLst/>
                        </a:rPr>
                        <a:t> mois de la deuxième année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r>
                        <a:rPr lang="fr-FR" sz="1000" kern="1200" dirty="0">
                          <a:solidFill>
                            <a:schemeClr val="dk1"/>
                          </a:solidFill>
                          <a:effectLst/>
                          <a:latin typeface="+mn-lt"/>
                          <a:ea typeface="+mn-ea"/>
                          <a:cs typeface="+mn-cs"/>
                        </a:rPr>
                        <a:t>6</a:t>
                      </a:r>
                      <a:r>
                        <a:rPr lang="fr-FR" sz="1000" baseline="30000" dirty="0">
                          <a:effectLst/>
                          <a:latin typeface="Calibri" panose="020F0502020204030204" pitchFamily="34" charset="0"/>
                          <a:ea typeface="Calibri" panose="020F0502020204030204" pitchFamily="34" charset="0"/>
                          <a:cs typeface="Times New Roman" panose="02020603050405020304" pitchFamily="18" charset="0"/>
                        </a:rPr>
                        <a:t>ème </a:t>
                      </a:r>
                      <a:r>
                        <a:rPr lang="fr-FR" sz="1000" kern="1200" dirty="0">
                          <a:solidFill>
                            <a:schemeClr val="dk1"/>
                          </a:solidFill>
                          <a:effectLst/>
                          <a:latin typeface="+mn-lt"/>
                          <a:ea typeface="+mn-ea"/>
                          <a:cs typeface="+mn-cs"/>
                        </a:rPr>
                        <a:t>ou solde</a:t>
                      </a:r>
                    </a:p>
                  </a:txBody>
                  <a:tcPr marL="68580" marR="68580" marT="0" marB="0"/>
                </a:tc>
                <a:tc>
                  <a:txBody>
                    <a:bodyPr/>
                    <a:lstStyle/>
                    <a:p>
                      <a:pPr>
                        <a:lnSpc>
                          <a:spcPct val="115000"/>
                        </a:lnSpc>
                        <a:spcAft>
                          <a:spcPts val="0"/>
                        </a:spcAft>
                      </a:pPr>
                      <a:r>
                        <a:rPr lang="fr-FR" sz="1000" kern="1200" dirty="0">
                          <a:solidFill>
                            <a:schemeClr val="dk1"/>
                          </a:solidFill>
                          <a:effectLst/>
                          <a:latin typeface="+mn-lt"/>
                          <a:ea typeface="+mn-ea"/>
                          <a:cs typeface="+mn-cs"/>
                        </a:rPr>
                        <a:t>25 % du coût annuel ou prorata des mois restants</a:t>
                      </a:r>
                    </a:p>
                    <a:p>
                      <a:pPr>
                        <a:lnSpc>
                          <a:spcPct val="115000"/>
                        </a:lnSpc>
                        <a:spcAft>
                          <a:spcPts val="0"/>
                        </a:spcAft>
                      </a:pPr>
                      <a:r>
                        <a:rPr lang="fr-FR" sz="1000" kern="1200" dirty="0">
                          <a:solidFill>
                            <a:schemeClr val="dk1"/>
                          </a:solidFill>
                          <a:effectLst/>
                          <a:latin typeface="+mn-lt"/>
                          <a:ea typeface="+mn-ea"/>
                          <a:cs typeface="+mn-cs"/>
                        </a:rPr>
                        <a:t>Frais de restauration et d’hébergement pour les mois précédents (si concerné)</a:t>
                      </a:r>
                    </a:p>
                    <a:p>
                      <a:pPr>
                        <a:lnSpc>
                          <a:spcPct val="115000"/>
                        </a:lnSpc>
                        <a:spcAft>
                          <a:spcPts val="0"/>
                        </a:spcAft>
                      </a:pPr>
                      <a:r>
                        <a:rPr lang="fr-FR" sz="1000" kern="1200" dirty="0">
                          <a:solidFill>
                            <a:schemeClr val="dk1"/>
                          </a:solidFill>
                          <a:effectLst/>
                          <a:latin typeface="+mn-lt"/>
                          <a:ea typeface="+mn-ea"/>
                          <a:cs typeface="+mn-cs"/>
                        </a:rPr>
                        <a:t>Forfait mobilité européenne ou internationale (si concerné et pas déjà facturé)</a:t>
                      </a:r>
                    </a:p>
                    <a:p>
                      <a:pPr>
                        <a:lnSpc>
                          <a:spcPct val="115000"/>
                        </a:lnSpc>
                        <a:spcAft>
                          <a:spcPts val="0"/>
                        </a:spcAft>
                      </a:pPr>
                      <a:r>
                        <a:rPr lang="fr-FR" sz="1000" kern="1200" dirty="0">
                          <a:solidFill>
                            <a:schemeClr val="dk1"/>
                          </a:solidFill>
                          <a:effectLst/>
                          <a:latin typeface="+mn-lt"/>
                          <a:ea typeface="+mn-ea"/>
                          <a:cs typeface="+mn-cs"/>
                        </a:rPr>
                        <a:t>Forfait 1er équipement (si concerné et pas déjà facturé)</a:t>
                      </a:r>
                    </a:p>
                  </a:txBody>
                  <a:tcPr marL="68580" marR="68580" marT="0" marB="0"/>
                </a:tc>
                <a:tc>
                  <a:txBody>
                    <a:bodyPr/>
                    <a:lstStyle/>
                    <a:p>
                      <a:pPr marL="0" marR="0" lvl="0" indent="0" algn="ctr" defTabSz="755934" rtl="0" eaLnBrk="1" fontAlgn="auto" latinLnBrk="0" hangingPunct="1">
                        <a:lnSpc>
                          <a:spcPct val="115000"/>
                        </a:lnSpc>
                        <a:spcBef>
                          <a:spcPts val="0"/>
                        </a:spcBef>
                        <a:spcAft>
                          <a:spcPts val="0"/>
                        </a:spcAft>
                        <a:buClrTx/>
                        <a:buSzTx/>
                        <a:buFontTx/>
                        <a:buNone/>
                        <a:tabLst/>
                        <a:defRPr/>
                      </a:pPr>
                      <a:r>
                        <a:rPr lang="fr-FR" sz="1000" kern="1200" dirty="0">
                          <a:solidFill>
                            <a:schemeClr val="dk1"/>
                          </a:solidFill>
                          <a:effectLst/>
                          <a:latin typeface="+mn-lt"/>
                          <a:ea typeface="+mn-ea"/>
                          <a:cs typeface="+mn-cs"/>
                        </a:rPr>
                        <a:t>OUI pour les mois du 5</a:t>
                      </a:r>
                      <a:r>
                        <a:rPr lang="fr-FR" sz="1000" kern="1200" baseline="30000" dirty="0">
                          <a:solidFill>
                            <a:schemeClr val="dk1"/>
                          </a:solidFill>
                          <a:effectLst/>
                          <a:latin typeface="+mn-lt"/>
                          <a:ea typeface="+mn-ea"/>
                          <a:cs typeface="+mn-cs"/>
                        </a:rPr>
                        <a:t>ème</a:t>
                      </a:r>
                      <a:r>
                        <a:rPr lang="fr-FR" sz="1000" kern="1200" baseline="0" dirty="0">
                          <a:solidFill>
                            <a:schemeClr val="dk1"/>
                          </a:solidFill>
                          <a:effectLst/>
                          <a:latin typeface="+mn-lt"/>
                          <a:ea typeface="+mn-ea"/>
                          <a:cs typeface="+mn-cs"/>
                        </a:rPr>
                        <a:t> </a:t>
                      </a:r>
                      <a:r>
                        <a:rPr lang="fr-FR" sz="1000" kern="1200" dirty="0">
                          <a:solidFill>
                            <a:schemeClr val="dk1"/>
                          </a:solidFill>
                          <a:effectLst/>
                          <a:latin typeface="+mn-lt"/>
                          <a:ea typeface="+mn-ea"/>
                          <a:cs typeface="+mn-cs"/>
                        </a:rPr>
                        <a:t>acompte de la deuxième</a:t>
                      </a:r>
                      <a:r>
                        <a:rPr lang="fr-FR" sz="1000" kern="1200" baseline="0" dirty="0">
                          <a:solidFill>
                            <a:schemeClr val="dk1"/>
                          </a:solidFill>
                          <a:effectLst/>
                          <a:latin typeface="+mn-lt"/>
                          <a:ea typeface="+mn-ea"/>
                          <a:cs typeface="+mn-cs"/>
                        </a:rPr>
                        <a:t> </a:t>
                      </a:r>
                      <a:r>
                        <a:rPr lang="fr-FR" sz="1000" kern="1200" dirty="0">
                          <a:solidFill>
                            <a:schemeClr val="dk1"/>
                          </a:solidFill>
                          <a:effectLst/>
                          <a:latin typeface="+mn-lt"/>
                          <a:ea typeface="+mn-ea"/>
                          <a:cs typeface="+mn-cs"/>
                        </a:rPr>
                        <a:t>année</a:t>
                      </a:r>
                    </a:p>
                    <a:p>
                      <a:pPr algn="ctr">
                        <a:lnSpc>
                          <a:spcPct val="115000"/>
                        </a:lnSpc>
                        <a:spcAft>
                          <a:spcPts val="0"/>
                        </a:spcAft>
                      </a:pPr>
                      <a:endParaRPr lang="fr-FR" sz="1000" kern="1200" dirty="0">
                        <a:solidFill>
                          <a:schemeClr val="dk1"/>
                        </a:solidFill>
                        <a:effectLst/>
                        <a:latin typeface="+mn-lt"/>
                        <a:ea typeface="+mn-ea"/>
                        <a:cs typeface="+mn-cs"/>
                      </a:endParaRPr>
                    </a:p>
                    <a:p>
                      <a:pPr algn="ctr">
                        <a:lnSpc>
                          <a:spcPct val="115000"/>
                        </a:lnSpc>
                        <a:spcAft>
                          <a:spcPts val="0"/>
                        </a:spcAft>
                      </a:pPr>
                      <a:endParaRPr lang="fr-FR" sz="10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7"/>
                  </a:ext>
                </a:extLst>
              </a:tr>
              <a:tr h="862987">
                <a:tc>
                  <a:txBody>
                    <a:bodyPr/>
                    <a:lstStyle/>
                    <a:p>
                      <a:pP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A l’issue du contrat</a:t>
                      </a:r>
                    </a:p>
                  </a:txBody>
                  <a:tcPr marL="68580" marR="68580" marT="0" marB="0">
                    <a:solidFill>
                      <a:srgbClr val="00AEBD"/>
                    </a:solidFill>
                  </a:tcPr>
                </a:tc>
                <a:tc>
                  <a:txBody>
                    <a:bodyPr/>
                    <a:lstStyle/>
                    <a:p>
                      <a:pPr algn="ct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Reliquat</a:t>
                      </a:r>
                      <a:r>
                        <a:rPr lang="fr-FR" sz="1000" baseline="0" dirty="0">
                          <a:effectLst/>
                          <a:latin typeface="Calibri" panose="020F0502020204030204" pitchFamily="34" charset="0"/>
                          <a:ea typeface="Calibri" panose="020F0502020204030204" pitchFamily="34" charset="0"/>
                          <a:cs typeface="Times New Roman" panose="02020603050405020304" pitchFamily="18" charset="0"/>
                        </a:rPr>
                        <a:t> des frais annexes si concerné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1000" dirty="0">
                          <a:effectLst/>
                        </a:rPr>
                        <a:t>Frais de restauration et d’hébergement pour les  mois précédents (si concerné)</a:t>
                      </a:r>
                    </a:p>
                    <a:p>
                      <a:pPr>
                        <a:lnSpc>
                          <a:spcPct val="115000"/>
                        </a:lnSpc>
                        <a:spcAft>
                          <a:spcPts val="0"/>
                        </a:spcAft>
                      </a:pPr>
                      <a:r>
                        <a:rPr lang="fr-FR" sz="1000" dirty="0">
                          <a:effectLst/>
                        </a:rPr>
                        <a:t>Forfait mobilité européenne ou internationale (</a:t>
                      </a:r>
                      <a:r>
                        <a:rPr lang="fr-FR" sz="1000" kern="1200" dirty="0">
                          <a:solidFill>
                            <a:schemeClr val="dk1"/>
                          </a:solidFill>
                          <a:effectLst/>
                          <a:latin typeface="+mn-lt"/>
                          <a:ea typeface="+mn-ea"/>
                          <a:cs typeface="+mn-cs"/>
                        </a:rPr>
                        <a:t>si concerné et</a:t>
                      </a:r>
                      <a:r>
                        <a:rPr lang="fr-FR" sz="1000" dirty="0">
                          <a:effectLst/>
                        </a:rPr>
                        <a:t> pas déjà facturé)</a:t>
                      </a:r>
                    </a:p>
                    <a:p>
                      <a:pPr>
                        <a:lnSpc>
                          <a:spcPct val="115000"/>
                        </a:lnSpc>
                        <a:spcAft>
                          <a:spcPts val="0"/>
                        </a:spcAft>
                      </a:pPr>
                      <a:r>
                        <a:rPr lang="fr-FR" sz="1000" dirty="0">
                          <a:effectLst/>
                        </a:rPr>
                        <a:t>Forfait 1</a:t>
                      </a:r>
                      <a:r>
                        <a:rPr lang="fr-FR" sz="1000" baseline="30000" dirty="0">
                          <a:effectLst/>
                        </a:rPr>
                        <a:t>er</a:t>
                      </a:r>
                      <a:r>
                        <a:rPr lang="fr-FR" sz="1000" dirty="0">
                          <a:effectLst/>
                        </a:rPr>
                        <a:t> équipement (</a:t>
                      </a:r>
                      <a:r>
                        <a:rPr lang="fr-FR" sz="1000" kern="1200" dirty="0">
                          <a:solidFill>
                            <a:schemeClr val="dk1"/>
                          </a:solidFill>
                          <a:effectLst/>
                          <a:latin typeface="+mn-lt"/>
                          <a:ea typeface="+mn-ea"/>
                          <a:cs typeface="+mn-cs"/>
                        </a:rPr>
                        <a:t>si concerné et</a:t>
                      </a:r>
                      <a:r>
                        <a:rPr lang="fr-FR" sz="1000" dirty="0">
                          <a:effectLst/>
                        </a:rPr>
                        <a:t> pas déjà facturé)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1000" kern="1200" dirty="0">
                          <a:solidFill>
                            <a:schemeClr val="dk1"/>
                          </a:solidFill>
                          <a:effectLst/>
                          <a:latin typeface="+mn-lt"/>
                          <a:ea typeface="+mn-ea"/>
                          <a:cs typeface="+mn-cs"/>
                        </a:rPr>
                        <a:t>OUI pour les mois du dernier acompte</a:t>
                      </a:r>
                    </a:p>
                  </a:txBody>
                  <a:tcPr marL="68580" marR="68580" marT="0" marB="0"/>
                </a:tc>
                <a:extLst>
                  <a:ext uri="{0D108BD9-81ED-4DB2-BD59-A6C34878D82A}">
                    <a16:rowId xmlns:a16="http://schemas.microsoft.com/office/drawing/2014/main" val="10008"/>
                  </a:ext>
                </a:extLst>
              </a:tr>
              <a:tr h="991424">
                <a:tc>
                  <a:txBody>
                    <a:bodyPr/>
                    <a:lstStyle/>
                    <a:p>
                      <a:pPr>
                        <a:lnSpc>
                          <a:spcPct val="115000"/>
                        </a:lnSpc>
                        <a:spcAft>
                          <a:spcPts val="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Pour</a:t>
                      </a:r>
                      <a:r>
                        <a:rPr lang="fr-FR" sz="1000" baseline="0" dirty="0">
                          <a:effectLst/>
                          <a:latin typeface="Calibri" panose="020F0502020204030204" pitchFamily="34" charset="0"/>
                          <a:ea typeface="Calibri" panose="020F0502020204030204" pitchFamily="34" charset="0"/>
                          <a:cs typeface="Times New Roman" panose="02020603050405020304" pitchFamily="18" charset="0"/>
                        </a:rPr>
                        <a:t> une 3</a:t>
                      </a:r>
                      <a:r>
                        <a:rPr lang="fr-FR" sz="1000" baseline="30000" dirty="0">
                          <a:effectLst/>
                          <a:latin typeface="Calibri" panose="020F0502020204030204" pitchFamily="34" charset="0"/>
                          <a:ea typeface="Calibri" panose="020F0502020204030204" pitchFamily="34" charset="0"/>
                          <a:cs typeface="Times New Roman" panose="02020603050405020304" pitchFamily="18" charset="0"/>
                        </a:rPr>
                        <a:t>ème</a:t>
                      </a:r>
                      <a:r>
                        <a:rPr lang="fr-FR" sz="1000" baseline="0" dirty="0">
                          <a:effectLst/>
                          <a:latin typeface="Calibri" panose="020F0502020204030204" pitchFamily="34" charset="0"/>
                          <a:ea typeface="Calibri" panose="020F0502020204030204" pitchFamily="34" charset="0"/>
                          <a:cs typeface="Times New Roman" panose="02020603050405020304" pitchFamily="18" charset="0"/>
                        </a:rPr>
                        <a:t> année, reprendre au 4</a:t>
                      </a:r>
                      <a:r>
                        <a:rPr lang="fr-FR" sz="1000" baseline="30000" dirty="0">
                          <a:effectLst/>
                          <a:latin typeface="Calibri" panose="020F0502020204030204" pitchFamily="34" charset="0"/>
                          <a:ea typeface="Calibri" panose="020F0502020204030204" pitchFamily="34" charset="0"/>
                          <a:cs typeface="Times New Roman" panose="02020603050405020304" pitchFamily="18" charset="0"/>
                        </a:rPr>
                        <a:t>ème</a:t>
                      </a:r>
                      <a:r>
                        <a:rPr lang="fr-FR" sz="1000" baseline="0" dirty="0">
                          <a:effectLst/>
                          <a:latin typeface="Calibri" panose="020F0502020204030204" pitchFamily="34" charset="0"/>
                          <a:ea typeface="Calibri" panose="020F0502020204030204" pitchFamily="34" charset="0"/>
                          <a:cs typeface="Times New Roman" panose="02020603050405020304" pitchFamily="18" charset="0"/>
                        </a:rPr>
                        <a:t> acompte jusqu’à l’issue du contrat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AEBD"/>
                    </a:solidFill>
                  </a:tcPr>
                </a:tc>
                <a:tc>
                  <a:txBody>
                    <a:bodyPr/>
                    <a:lstStyle/>
                    <a:p>
                      <a:pPr algn="ctr">
                        <a:lnSpc>
                          <a:spcPct val="115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fr-FR" sz="10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9"/>
                  </a:ext>
                </a:extLst>
              </a:tr>
            </a:tbl>
          </a:graphicData>
        </a:graphic>
      </p:graphicFrame>
      <p:pic>
        <p:nvPicPr>
          <p:cNvPr id="2" name="Image 1">
            <a:extLst>
              <a:ext uri="{FF2B5EF4-FFF2-40B4-BE49-F238E27FC236}">
                <a16:creationId xmlns:a16="http://schemas.microsoft.com/office/drawing/2014/main" id="{CBFE077F-9E39-4860-96C0-9BED44FC0C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 y="-12691"/>
            <a:ext cx="7558222" cy="1651376"/>
          </a:xfrm>
          <a:prstGeom prst="rect">
            <a:avLst/>
          </a:prstGeom>
        </p:spPr>
      </p:pic>
      <p:pic>
        <p:nvPicPr>
          <p:cNvPr id="3" name="Image 2">
            <a:extLst>
              <a:ext uri="{FF2B5EF4-FFF2-40B4-BE49-F238E27FC236}">
                <a16:creationId xmlns:a16="http://schemas.microsoft.com/office/drawing/2014/main" id="{4AC33303-CFDA-487C-A29E-8CE4E74D75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18" y="180706"/>
            <a:ext cx="1236371" cy="991166"/>
          </a:xfrm>
          <a:prstGeom prst="rect">
            <a:avLst/>
          </a:prstGeom>
        </p:spPr>
      </p:pic>
      <p:sp>
        <p:nvSpPr>
          <p:cNvPr id="5" name="ZoneTexte 4">
            <a:extLst>
              <a:ext uri="{FF2B5EF4-FFF2-40B4-BE49-F238E27FC236}">
                <a16:creationId xmlns:a16="http://schemas.microsoft.com/office/drawing/2014/main" id="{A752A22D-8A02-4BB7-A48E-AB21426091B8}"/>
              </a:ext>
            </a:extLst>
          </p:cNvPr>
          <p:cNvSpPr txBox="1"/>
          <p:nvPr/>
        </p:nvSpPr>
        <p:spPr>
          <a:xfrm>
            <a:off x="2884869" y="274962"/>
            <a:ext cx="4311800" cy="1015663"/>
          </a:xfrm>
          <a:prstGeom prst="rect">
            <a:avLst/>
          </a:prstGeom>
          <a:noFill/>
        </p:spPr>
        <p:txBody>
          <a:bodyPr wrap="square" rtlCol="0">
            <a:spAutoFit/>
          </a:bodyPr>
          <a:lstStyle/>
          <a:p>
            <a:r>
              <a:rPr lang="fr-FR" sz="3000" b="1" dirty="0">
                <a:solidFill>
                  <a:schemeClr val="bg1"/>
                </a:solidFill>
                <a:latin typeface="Arial" panose="020B0604020202020204" pitchFamily="34" charset="0"/>
                <a:cs typeface="Arial" panose="020B0604020202020204" pitchFamily="34" charset="0"/>
              </a:rPr>
              <a:t>Cas particuliers et échéanciers</a:t>
            </a:r>
          </a:p>
        </p:txBody>
      </p:sp>
      <p:sp>
        <p:nvSpPr>
          <p:cNvPr id="9" name="Rectangle 8">
            <a:extLst>
              <a:ext uri="{FF2B5EF4-FFF2-40B4-BE49-F238E27FC236}">
                <a16:creationId xmlns:a16="http://schemas.microsoft.com/office/drawing/2014/main" id="{1F84114D-A493-4633-9DB8-AA3194D0EEFC}"/>
              </a:ext>
            </a:extLst>
          </p:cNvPr>
          <p:cNvSpPr/>
          <p:nvPr/>
        </p:nvSpPr>
        <p:spPr>
          <a:xfrm>
            <a:off x="428625" y="1915725"/>
            <a:ext cx="6708813" cy="8501126"/>
          </a:xfrm>
          <a:prstGeom prst="rect">
            <a:avLst/>
          </a:prstGeom>
          <a:noFill/>
          <a:ln>
            <a:solidFill>
              <a:srgbClr val="00AE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solidFill>
                <a:schemeClr val="tx1"/>
              </a:solidFill>
            </a:endParaRPr>
          </a:p>
        </p:txBody>
      </p:sp>
    </p:spTree>
    <p:extLst>
      <p:ext uri="{BB962C8B-B14F-4D97-AF65-F5344CB8AC3E}">
        <p14:creationId xmlns:p14="http://schemas.microsoft.com/office/powerpoint/2010/main" val="390130096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21494</TotalTime>
  <Words>3376</Words>
  <Application>Microsoft Office PowerPoint</Application>
  <PresentationFormat>Personnalisé</PresentationFormat>
  <Paragraphs>523</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Catherine BETOURNE</dc:creator>
  <cp:lastModifiedBy>Mélanie CHAUVET</cp:lastModifiedBy>
  <cp:revision>135</cp:revision>
  <cp:lastPrinted>2020-10-07T16:30:34Z</cp:lastPrinted>
  <dcterms:created xsi:type="dcterms:W3CDTF">2017-12-15T11:04:02Z</dcterms:created>
  <dcterms:modified xsi:type="dcterms:W3CDTF">2020-10-29T14:07:44Z</dcterms:modified>
</cp:coreProperties>
</file>